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2" r:id="rId3"/>
    <p:sldId id="273" r:id="rId4"/>
    <p:sldId id="274" r:id="rId5"/>
    <p:sldId id="275" r:id="rId6"/>
    <p:sldId id="276" r:id="rId7"/>
    <p:sldId id="257" r:id="rId8"/>
    <p:sldId id="260" r:id="rId9"/>
    <p:sldId id="258" r:id="rId10"/>
    <p:sldId id="270" r:id="rId11"/>
    <p:sldId id="259" r:id="rId12"/>
    <p:sldId id="268" r:id="rId13"/>
    <p:sldId id="265" r:id="rId14"/>
    <p:sldId id="266" r:id="rId15"/>
    <p:sldId id="267" r:id="rId16"/>
    <p:sldId id="261" r:id="rId17"/>
    <p:sldId id="263" r:id="rId18"/>
    <p:sldId id="264" r:id="rId19"/>
    <p:sldId id="269" r:id="rId20"/>
    <p:sldId id="271" r:id="rId21"/>
    <p:sldId id="277" r:id="rId2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66"/>
    <a:srgbClr val="6D7393"/>
    <a:srgbClr val="80B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70243" autoAdjust="0"/>
  </p:normalViewPr>
  <p:slideViewPr>
    <p:cSldViewPr snapToGrid="0">
      <p:cViewPr varScale="1">
        <p:scale>
          <a:sx n="46" d="100"/>
          <a:sy n="46" d="100"/>
        </p:scale>
        <p:origin x="9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54ED646-4704-43A4-8F1A-AD30B07CA1E1}" type="datetimeFigureOut">
              <a:rPr lang="en-US" smtClean="0"/>
              <a:t>2/10/2014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D90C575-E975-493E-B683-F10177B7002C}" type="slidenum">
              <a:rPr lang="en-US" smtClean="0"/>
              <a:t>‹#›</a:t>
            </a:fld>
            <a:endParaRPr lang="en-US"/>
          </a:p>
        </p:txBody>
      </p:sp>
    </p:spTree>
    <p:extLst>
      <p:ext uri="{BB962C8B-B14F-4D97-AF65-F5344CB8AC3E}">
        <p14:creationId xmlns:p14="http://schemas.microsoft.com/office/powerpoint/2010/main" val="61744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0C575-E975-493E-B683-F10177B7002C}" type="slidenum">
              <a:rPr lang="en-US" smtClean="0"/>
              <a:t>6</a:t>
            </a:fld>
            <a:endParaRPr lang="en-US"/>
          </a:p>
        </p:txBody>
      </p:sp>
    </p:spTree>
    <p:extLst>
      <p:ext uri="{BB962C8B-B14F-4D97-AF65-F5344CB8AC3E}">
        <p14:creationId xmlns:p14="http://schemas.microsoft.com/office/powerpoint/2010/main" val="255200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 a scale of 1 to 4,</a:t>
            </a:r>
            <a:r>
              <a:rPr lang="en-US" baseline="0" dirty="0" smtClean="0"/>
              <a:t> this essay is a 1. </a:t>
            </a:r>
          </a:p>
          <a:p>
            <a:pPr marL="176131" indent="-176131">
              <a:buFont typeface="Arial" panose="020B0604020202020204" pitchFamily="34" charset="0"/>
              <a:buChar char="•"/>
            </a:pPr>
            <a:r>
              <a:rPr lang="en-US" baseline="0" dirty="0" smtClean="0"/>
              <a:t>The first sentence is a clear topic sentence, but it is not supported by a specific example. </a:t>
            </a:r>
          </a:p>
          <a:p>
            <a:pPr marL="176131" indent="-176131">
              <a:buFont typeface="Arial" panose="020B0604020202020204" pitchFamily="34" charset="0"/>
              <a:buChar char="•"/>
            </a:pPr>
            <a:r>
              <a:rPr lang="en-US" baseline="0" dirty="0" smtClean="0"/>
              <a:t>The paragraph is very vague and repetitive. </a:t>
            </a:r>
          </a:p>
          <a:p>
            <a:pPr marL="176131" indent="-176131">
              <a:buFont typeface="Arial" panose="020B0604020202020204" pitchFamily="34" charset="0"/>
              <a:buChar char="•"/>
            </a:pPr>
            <a:r>
              <a:rPr lang="en-US" baseline="0" dirty="0" smtClean="0"/>
              <a:t>The contrast between a hero and a coward is an insightful, meaningful detail but it is not developed. </a:t>
            </a:r>
          </a:p>
          <a:p>
            <a:endParaRPr lang="en-US"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endParaRPr lang="en-US" baseline="0" dirty="0" smtClean="0"/>
          </a:p>
        </p:txBody>
      </p:sp>
      <p:sp>
        <p:nvSpPr>
          <p:cNvPr id="4" name="Slide Number Placeholder 3"/>
          <p:cNvSpPr>
            <a:spLocks noGrp="1"/>
          </p:cNvSpPr>
          <p:nvPr>
            <p:ph type="sldNum" sz="quarter" idx="10"/>
          </p:nvPr>
        </p:nvSpPr>
        <p:spPr/>
        <p:txBody>
          <a:bodyPr/>
          <a:lstStyle/>
          <a:p>
            <a:fld id="{5D90C575-E975-493E-B683-F10177B7002C}" type="slidenum">
              <a:rPr lang="en-US" smtClean="0"/>
              <a:t>15</a:t>
            </a:fld>
            <a:endParaRPr lang="en-US"/>
          </a:p>
        </p:txBody>
      </p:sp>
    </p:spTree>
    <p:extLst>
      <p:ext uri="{BB962C8B-B14F-4D97-AF65-F5344CB8AC3E}">
        <p14:creationId xmlns:p14="http://schemas.microsoft.com/office/powerpoint/2010/main" val="291187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a:t>
            </a:r>
            <a:r>
              <a:rPr lang="en-US" baseline="0" dirty="0" smtClean="0"/>
              <a:t> a scale of 1 to 4, this example receives a 2. </a:t>
            </a:r>
          </a:p>
          <a:p>
            <a:pPr marL="176131" indent="-176131">
              <a:buFont typeface="Arial" panose="020B0604020202020204" pitchFamily="34" charset="0"/>
              <a:buChar char="•"/>
            </a:pPr>
            <a:r>
              <a:rPr lang="en-US" baseline="0" dirty="0" smtClean="0"/>
              <a:t>There is a clear topic sentence that is unique, meaningful, and appropriate. </a:t>
            </a:r>
          </a:p>
          <a:p>
            <a:pPr marL="176131" indent="-176131">
              <a:buFont typeface="Arial" panose="020B0604020202020204" pitchFamily="34" charset="0"/>
              <a:buChar char="•"/>
            </a:pPr>
            <a:r>
              <a:rPr lang="en-US" baseline="0" dirty="0" smtClean="0"/>
              <a:t>One specific example is used, but it is underdeveloped and the writing style is not mature.</a:t>
            </a:r>
          </a:p>
          <a:p>
            <a:pPr marL="176131" indent="-176131">
              <a:buFont typeface="Arial" panose="020B0604020202020204" pitchFamily="34" charset="0"/>
              <a:buChar char="•"/>
            </a:pPr>
            <a:r>
              <a:rPr lang="en-US" baseline="0" dirty="0" smtClean="0"/>
              <a:t>“Back then” does explain the “when” but it does not show strong word choice. </a:t>
            </a:r>
          </a:p>
          <a:p>
            <a:pPr marL="176131" indent="-176131">
              <a:buFont typeface="Arial" panose="020B0604020202020204" pitchFamily="34" charset="0"/>
              <a:buChar char="•"/>
            </a:pPr>
            <a:r>
              <a:rPr lang="en-US" baseline="0" dirty="0" smtClean="0"/>
              <a:t>Not all the details support the topic sentence directly. </a:t>
            </a:r>
          </a:p>
          <a:p>
            <a:pPr marL="176131" indent="-176131">
              <a:buFont typeface="Arial" panose="020B0604020202020204" pitchFamily="34" charset="0"/>
              <a:buChar char="•"/>
            </a:pPr>
            <a:r>
              <a:rPr lang="en-US" baseline="0" dirty="0" smtClean="0"/>
              <a:t>The author never explains what it means to be a hero – she only gives an example of a hero.</a:t>
            </a:r>
          </a:p>
          <a:p>
            <a:pPr marL="176131" indent="-176131">
              <a:buFont typeface="Arial" panose="020B0604020202020204" pitchFamily="34" charset="0"/>
              <a:buChar char="•"/>
            </a:pPr>
            <a:r>
              <a:rPr lang="en-US" baseline="0" dirty="0" smtClean="0"/>
              <a:t>The last sentence should be eliminated. The prompt does not say to ‘explain examples of the best heroes,’ so this line shows unclear focus and is immature in writing style.</a:t>
            </a:r>
          </a:p>
          <a:p>
            <a:endParaRPr lang="en-US" b="1"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16</a:t>
            </a:fld>
            <a:endParaRPr lang="en-US"/>
          </a:p>
        </p:txBody>
      </p:sp>
    </p:spTree>
    <p:extLst>
      <p:ext uri="{BB962C8B-B14F-4D97-AF65-F5344CB8AC3E}">
        <p14:creationId xmlns:p14="http://schemas.microsoft.com/office/powerpoint/2010/main" val="41576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a:t>
            </a:r>
            <a:r>
              <a:rPr lang="en-US" baseline="0" dirty="0" smtClean="0"/>
              <a:t> a scale of 1 to 4, this example receives a 3. </a:t>
            </a:r>
          </a:p>
          <a:p>
            <a:pPr marL="176131" indent="-176131">
              <a:buFont typeface="Arial" panose="020B0604020202020204" pitchFamily="34" charset="0"/>
              <a:buChar char="•"/>
            </a:pPr>
            <a:r>
              <a:rPr lang="en-US" baseline="0" dirty="0" smtClean="0"/>
              <a:t>One specific example is used to prove the author’s point, and there is a clear topic sentence. </a:t>
            </a:r>
          </a:p>
          <a:p>
            <a:pPr marL="176131" indent="-176131">
              <a:buFont typeface="Arial" panose="020B0604020202020204" pitchFamily="34" charset="0"/>
              <a:buChar char="•"/>
            </a:pPr>
            <a:r>
              <a:rPr lang="en-US" baseline="0" dirty="0" smtClean="0"/>
              <a:t>Obvious spelling and grammar errors detract from the writing.</a:t>
            </a:r>
          </a:p>
          <a:p>
            <a:pPr marL="176131" indent="-176131">
              <a:buFont typeface="Arial" panose="020B0604020202020204" pitchFamily="34" charset="0"/>
              <a:buChar char="•"/>
            </a:pPr>
            <a:r>
              <a:rPr lang="en-US" baseline="0" dirty="0" smtClean="0"/>
              <a:t>The details are not as developed as they could be. </a:t>
            </a:r>
          </a:p>
          <a:p>
            <a:pPr marL="176131" indent="-176131">
              <a:buFont typeface="Arial" panose="020B0604020202020204" pitchFamily="34" charset="0"/>
              <a:buChar char="•"/>
            </a:pPr>
            <a:r>
              <a:rPr lang="en-US" baseline="0" dirty="0" smtClean="0"/>
              <a:t>Specific facts from history are presented.</a:t>
            </a:r>
          </a:p>
          <a:p>
            <a:pPr marL="176131" indent="-176131">
              <a:buFont typeface="Arial" panose="020B0604020202020204" pitchFamily="34" charset="0"/>
              <a:buChar char="•"/>
            </a:pPr>
            <a:endParaRPr lang="en-US"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17</a:t>
            </a:fld>
            <a:endParaRPr lang="en-US"/>
          </a:p>
        </p:txBody>
      </p:sp>
    </p:spTree>
    <p:extLst>
      <p:ext uri="{BB962C8B-B14F-4D97-AF65-F5344CB8AC3E}">
        <p14:creationId xmlns:p14="http://schemas.microsoft.com/office/powerpoint/2010/main" val="215939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a:t>
            </a:r>
            <a:r>
              <a:rPr lang="en-US" baseline="0" dirty="0" smtClean="0"/>
              <a:t> a scale of 1 to 4, this example receives a 4. </a:t>
            </a:r>
          </a:p>
          <a:p>
            <a:pPr marL="176131" indent="-176131">
              <a:buFont typeface="Arial" panose="020B0604020202020204" pitchFamily="34" charset="0"/>
              <a:buChar char="•"/>
            </a:pPr>
            <a:r>
              <a:rPr lang="en-US" baseline="0" dirty="0" smtClean="0"/>
              <a:t>One specific example is used to prove the author’s point, and there is a clear topic sentence. </a:t>
            </a:r>
          </a:p>
          <a:p>
            <a:pPr marL="176131" indent="-176131">
              <a:buFont typeface="Arial" panose="020B0604020202020204" pitchFamily="34" charset="0"/>
              <a:buChar char="•"/>
            </a:pPr>
            <a:r>
              <a:rPr lang="en-US" baseline="0" dirty="0" smtClean="0"/>
              <a:t>The specific example is well develop and well written and demonstrates mastery of the content. </a:t>
            </a:r>
          </a:p>
          <a:p>
            <a:pPr marL="176131" indent="-176131">
              <a:buFont typeface="Arial" panose="020B0604020202020204" pitchFamily="34" charset="0"/>
              <a:buChar char="•"/>
            </a:pPr>
            <a:endParaRPr lang="en-US"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pPr marL="176131" indent="-176131">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18</a:t>
            </a:fld>
            <a:endParaRPr lang="en-US"/>
          </a:p>
        </p:txBody>
      </p:sp>
    </p:spTree>
    <p:extLst>
      <p:ext uri="{BB962C8B-B14F-4D97-AF65-F5344CB8AC3E}">
        <p14:creationId xmlns:p14="http://schemas.microsoft.com/office/powerpoint/2010/main" val="393592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a:t>
            </a:r>
            <a:r>
              <a:rPr lang="en-US" baseline="0" dirty="0" smtClean="0"/>
              <a:t> a scale of 1 to 4, this example receives a 3 (almost a 4). </a:t>
            </a:r>
          </a:p>
          <a:p>
            <a:pPr marL="176131" indent="-176131">
              <a:buFont typeface="Arial" panose="020B0604020202020204" pitchFamily="34" charset="0"/>
              <a:buChar char="•"/>
            </a:pPr>
            <a:r>
              <a:rPr lang="en-US" baseline="0" dirty="0" smtClean="0"/>
              <a:t>One specific example (a personal experience) is used to prove the author’s point. </a:t>
            </a:r>
          </a:p>
          <a:p>
            <a:pPr marL="176131" indent="-176131">
              <a:buFont typeface="Arial" panose="020B0604020202020204" pitchFamily="34" charset="0"/>
              <a:buChar char="•"/>
            </a:pPr>
            <a:r>
              <a:rPr lang="en-US" baseline="0" dirty="0" smtClean="0"/>
              <a:t>The topic sentence doesn’t directly address the prompt, and the writer never directly explains what qualities made the mother a hero.</a:t>
            </a:r>
          </a:p>
          <a:p>
            <a:pPr marL="176131" indent="-176131">
              <a:buFont typeface="Arial" panose="020B0604020202020204" pitchFamily="34" charset="0"/>
              <a:buChar char="•"/>
            </a:pPr>
            <a:r>
              <a:rPr lang="en-US" baseline="0" dirty="0" smtClean="0"/>
              <a:t>The example is meaningful and appropriate. </a:t>
            </a:r>
          </a:p>
          <a:p>
            <a:endParaRPr lang="en-US"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pPr marL="176131" indent="-176131">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19</a:t>
            </a:fld>
            <a:endParaRPr lang="en-US"/>
          </a:p>
        </p:txBody>
      </p:sp>
    </p:spTree>
    <p:extLst>
      <p:ext uri="{BB962C8B-B14F-4D97-AF65-F5344CB8AC3E}">
        <p14:creationId xmlns:p14="http://schemas.microsoft.com/office/powerpoint/2010/main" val="191897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Revisiting</a:t>
            </a:r>
            <a:r>
              <a:rPr lang="en-US" baseline="0" dirty="0" smtClean="0"/>
              <a:t> a previous example already discussed.</a:t>
            </a:r>
          </a:p>
          <a:p>
            <a:pPr marL="176131" indent="-176131">
              <a:buFont typeface="Arial" panose="020B0604020202020204" pitchFamily="34" charset="0"/>
              <a:buChar char="•"/>
            </a:pPr>
            <a:endParaRPr lang="en-US" baseline="0" dirty="0" smtClean="0"/>
          </a:p>
          <a:p>
            <a:r>
              <a:rPr lang="en-US" b="1" baseline="0" dirty="0" smtClean="0"/>
              <a:t>STUDENTS SHOULD: </a:t>
            </a:r>
            <a:endParaRPr lang="en-US" dirty="0" smtClean="0"/>
          </a:p>
          <a:p>
            <a:pPr marL="234841" indent="-234841">
              <a:buFont typeface="+mj-lt"/>
              <a:buAutoNum type="arabicPeriod"/>
            </a:pPr>
            <a:r>
              <a:rPr lang="en-US" baseline="0" dirty="0" smtClean="0"/>
              <a:t>Using the topic sentence given, students should rewrite the paragraph. They need to come up with a meaningful and appropriate specific example (from literature, current events, history, pop culture, or personal experience) that proves the idea from the topic sentence and then rewrite the paragraph. </a:t>
            </a:r>
          </a:p>
          <a:p>
            <a:pPr marL="234841" indent="-234841">
              <a:buFont typeface="+mj-lt"/>
              <a:buAutoNum type="arabicPeriod"/>
            </a:pPr>
            <a:r>
              <a:rPr lang="en-US" baseline="0" dirty="0" smtClean="0"/>
              <a:t>Students should type their responses in the </a:t>
            </a:r>
            <a:r>
              <a:rPr lang="en-US" baseline="0" dirty="0" err="1" smtClean="0"/>
              <a:t>Edmodo</a:t>
            </a:r>
            <a:r>
              <a:rPr lang="en-US" baseline="0" dirty="0" smtClean="0"/>
              <a:t> Assignment for their period.</a:t>
            </a:r>
          </a:p>
          <a:p>
            <a:pPr marL="234841" indent="-234841">
              <a:buFont typeface="+mj-lt"/>
              <a:buAutoNum type="arabicPeriod"/>
            </a:pPr>
            <a:r>
              <a:rPr lang="en-US" baseline="0" dirty="0" smtClean="0"/>
              <a:t>Discuss the pros and cons of everyone’s examples. This is the Exit Ticket.  If not completed in class this is HOMEWORK.</a:t>
            </a:r>
            <a:endParaRPr lang="en-US" dirty="0" smtClean="0"/>
          </a:p>
          <a:p>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20</a:t>
            </a:fld>
            <a:endParaRPr lang="en-US"/>
          </a:p>
        </p:txBody>
      </p:sp>
    </p:spTree>
    <p:extLst>
      <p:ext uri="{BB962C8B-B14F-4D97-AF65-F5344CB8AC3E}">
        <p14:creationId xmlns:p14="http://schemas.microsoft.com/office/powerpoint/2010/main" val="2301708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0C575-E975-493E-B683-F10177B7002C}" type="slidenum">
              <a:rPr lang="en-US" smtClean="0"/>
              <a:t>21</a:t>
            </a:fld>
            <a:endParaRPr lang="en-US"/>
          </a:p>
        </p:txBody>
      </p:sp>
    </p:spTree>
    <p:extLst>
      <p:ext uri="{BB962C8B-B14F-4D97-AF65-F5344CB8AC3E}">
        <p14:creationId xmlns:p14="http://schemas.microsoft.com/office/powerpoint/2010/main" val="268220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0C575-E975-493E-B683-F10177B7002C}" type="slidenum">
              <a:rPr lang="en-US" smtClean="0"/>
              <a:t>7</a:t>
            </a:fld>
            <a:endParaRPr lang="en-US"/>
          </a:p>
        </p:txBody>
      </p:sp>
    </p:spTree>
    <p:extLst>
      <p:ext uri="{BB962C8B-B14F-4D97-AF65-F5344CB8AC3E}">
        <p14:creationId xmlns:p14="http://schemas.microsoft.com/office/powerpoint/2010/main" val="134965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0C575-E975-493E-B683-F10177B7002C}" type="slidenum">
              <a:rPr lang="en-US" smtClean="0"/>
              <a:t>8</a:t>
            </a:fld>
            <a:endParaRPr lang="en-US"/>
          </a:p>
        </p:txBody>
      </p:sp>
    </p:spTree>
    <p:extLst>
      <p:ext uri="{BB962C8B-B14F-4D97-AF65-F5344CB8AC3E}">
        <p14:creationId xmlns:p14="http://schemas.microsoft.com/office/powerpoint/2010/main" val="300764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usually choose appropriate examples,</a:t>
            </a:r>
            <a:r>
              <a:rPr lang="en-US" baseline="0" dirty="0" smtClean="0"/>
              <a:t> but great writers show how their examples are meaningful to the human experience. </a:t>
            </a:r>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9</a:t>
            </a:fld>
            <a:endParaRPr lang="en-US"/>
          </a:p>
        </p:txBody>
      </p:sp>
    </p:spTree>
    <p:extLst>
      <p:ext uri="{BB962C8B-B14F-4D97-AF65-F5344CB8AC3E}">
        <p14:creationId xmlns:p14="http://schemas.microsoft.com/office/powerpoint/2010/main" val="107741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Every body paragraph should start with a topic</a:t>
            </a:r>
            <a:r>
              <a:rPr lang="en-US" baseline="0" dirty="0" smtClean="0"/>
              <a:t> sentence. </a:t>
            </a:r>
          </a:p>
          <a:p>
            <a:pPr marL="176131" indent="-176131">
              <a:buFont typeface="Arial" panose="020B0604020202020204" pitchFamily="34" charset="0"/>
              <a:buChar char="•"/>
            </a:pPr>
            <a:r>
              <a:rPr lang="en-US" baseline="0" dirty="0" smtClean="0"/>
              <a:t>The body paragraph should then use one specific example (from history, current events, literature, pop culture, or their personal experiences) to prove their point. </a:t>
            </a:r>
          </a:p>
          <a:p>
            <a:pPr marL="176131" indent="-176131">
              <a:buFont typeface="Arial" panose="020B0604020202020204" pitchFamily="34" charset="0"/>
              <a:buChar char="•"/>
            </a:pPr>
            <a:r>
              <a:rPr lang="en-US" baseline="0" dirty="0" smtClean="0"/>
              <a:t>The topic sentence should support the thesis (and explain one of the prongs of the thesis), and the specific example should support the topic sentence. </a:t>
            </a:r>
          </a:p>
          <a:p>
            <a:pPr marL="176131" indent="-176131">
              <a:buFont typeface="Arial" panose="020B0604020202020204" pitchFamily="34" charset="0"/>
              <a:buChar char="•"/>
            </a:pPr>
            <a:r>
              <a:rPr lang="en-US" baseline="0" dirty="0" smtClean="0"/>
              <a:t>The last sentence of the paragraph should connect the idea presented in the topic sentence to the specific example.</a:t>
            </a:r>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10</a:t>
            </a:fld>
            <a:endParaRPr lang="en-US"/>
          </a:p>
        </p:txBody>
      </p:sp>
    </p:spTree>
    <p:extLst>
      <p:ext uri="{BB962C8B-B14F-4D97-AF65-F5344CB8AC3E}">
        <p14:creationId xmlns:p14="http://schemas.microsoft.com/office/powerpoint/2010/main" val="377406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 a scale of 1 to 4,</a:t>
            </a:r>
            <a:r>
              <a:rPr lang="en-US" baseline="0" dirty="0" smtClean="0"/>
              <a:t> this essay is a 1. </a:t>
            </a:r>
          </a:p>
          <a:p>
            <a:pPr marL="176131" indent="-176131">
              <a:buFont typeface="Arial" panose="020B0604020202020204" pitchFamily="34" charset="0"/>
              <a:buChar char="•"/>
            </a:pPr>
            <a:r>
              <a:rPr lang="en-US" baseline="0" dirty="0" smtClean="0"/>
              <a:t>It could be appropriate (if more developed) but it is not meaningful.</a:t>
            </a:r>
          </a:p>
          <a:p>
            <a:pPr marL="176131" indent="-176131">
              <a:buFont typeface="Arial" panose="020B0604020202020204" pitchFamily="34" charset="0"/>
              <a:buChar char="•"/>
            </a:pPr>
            <a:r>
              <a:rPr lang="en-US" baseline="0" dirty="0" smtClean="0"/>
              <a:t>The first sentence is a clear topic sentence, but it is not supported by a specific example. </a:t>
            </a:r>
          </a:p>
          <a:p>
            <a:pPr marL="176131" indent="-176131">
              <a:buFont typeface="Arial" panose="020B0604020202020204" pitchFamily="34" charset="0"/>
              <a:buChar char="•"/>
            </a:pPr>
            <a:r>
              <a:rPr lang="en-US" baseline="0" dirty="0" smtClean="0"/>
              <a:t>Only 1 very general detail is provided, so this response is not well-developed. </a:t>
            </a:r>
          </a:p>
          <a:p>
            <a:endParaRPr lang="en-US"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11</a:t>
            </a:fld>
            <a:endParaRPr lang="en-US"/>
          </a:p>
        </p:txBody>
      </p:sp>
    </p:spTree>
    <p:extLst>
      <p:ext uri="{BB962C8B-B14F-4D97-AF65-F5344CB8AC3E}">
        <p14:creationId xmlns:p14="http://schemas.microsoft.com/office/powerpoint/2010/main" val="260847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a:t>
            </a:r>
            <a:r>
              <a:rPr lang="en-US" baseline="0" dirty="0" smtClean="0"/>
              <a:t> a scale of 1 to 4, this example receives a 3. </a:t>
            </a:r>
          </a:p>
          <a:p>
            <a:pPr marL="176131" indent="-176131">
              <a:buFont typeface="Arial" panose="020B0604020202020204" pitchFamily="34" charset="0"/>
              <a:buChar char="•"/>
            </a:pPr>
            <a:r>
              <a:rPr lang="en-US" baseline="0" dirty="0" smtClean="0"/>
              <a:t>One specific example is used to prove the author’s point, and there is a clear topic sentence. </a:t>
            </a:r>
          </a:p>
          <a:p>
            <a:pPr marL="176131" indent="-176131">
              <a:buFont typeface="Arial" panose="020B0604020202020204" pitchFamily="34" charset="0"/>
              <a:buChar char="•"/>
            </a:pPr>
            <a:r>
              <a:rPr lang="en-US" baseline="0" dirty="0" smtClean="0"/>
              <a:t>The author never directly says what it means to be a hero in general terms although it can be inferred a hero is someone who sends “shockwaves of change into the world.”</a:t>
            </a:r>
          </a:p>
          <a:p>
            <a:pPr marL="176131" indent="-176131">
              <a:buFont typeface="Arial" panose="020B0604020202020204" pitchFamily="34" charset="0"/>
              <a:buChar char="•"/>
            </a:pPr>
            <a:r>
              <a:rPr lang="en-US" baseline="0" dirty="0" smtClean="0"/>
              <a:t>The details are not as developed as they could be. </a:t>
            </a:r>
          </a:p>
          <a:p>
            <a:pPr marL="176131" indent="-176131">
              <a:buFont typeface="Arial" panose="020B0604020202020204" pitchFamily="34" charset="0"/>
              <a:buChar char="•"/>
            </a:pPr>
            <a:endParaRPr lang="en-US"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12</a:t>
            </a:fld>
            <a:endParaRPr lang="en-US"/>
          </a:p>
        </p:txBody>
      </p:sp>
    </p:spTree>
    <p:extLst>
      <p:ext uri="{BB962C8B-B14F-4D97-AF65-F5344CB8AC3E}">
        <p14:creationId xmlns:p14="http://schemas.microsoft.com/office/powerpoint/2010/main" val="170639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 a scale of 1 to 4,</a:t>
            </a:r>
            <a:r>
              <a:rPr lang="en-US" baseline="0" dirty="0" smtClean="0"/>
              <a:t> this essay is a 1. </a:t>
            </a:r>
          </a:p>
          <a:p>
            <a:pPr marL="176131" indent="-176131">
              <a:buFont typeface="Arial" panose="020B0604020202020204" pitchFamily="34" charset="0"/>
              <a:buChar char="•"/>
            </a:pPr>
            <a:r>
              <a:rPr lang="en-US" baseline="0" dirty="0" smtClean="0"/>
              <a:t>The first sentence is a clear topic sentence, but it is not supported by a specific example. </a:t>
            </a:r>
          </a:p>
          <a:p>
            <a:pPr marL="176131" indent="-176131">
              <a:buFont typeface="Arial" panose="020B0604020202020204" pitchFamily="34" charset="0"/>
              <a:buChar char="•"/>
            </a:pPr>
            <a:r>
              <a:rPr lang="en-US" baseline="0" dirty="0" smtClean="0"/>
              <a:t>The paragraph rambles and every sentence defines what a hero is in a different way. </a:t>
            </a:r>
          </a:p>
          <a:p>
            <a:pPr marL="176131" indent="-176131">
              <a:buFont typeface="Arial" panose="020B0604020202020204" pitchFamily="34" charset="0"/>
              <a:buChar char="•"/>
            </a:pPr>
            <a:r>
              <a:rPr lang="en-US" baseline="0" dirty="0" smtClean="0"/>
              <a:t>This example is unorganized and unfocused.</a:t>
            </a:r>
          </a:p>
          <a:p>
            <a:pPr marL="176131" indent="-176131">
              <a:buFont typeface="Arial" panose="020B0604020202020204" pitchFamily="34" charset="0"/>
              <a:buChar char="•"/>
            </a:pPr>
            <a:endParaRPr lang="en-US" b="1"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pPr marL="234841" indent="-234841">
              <a:buFont typeface="+mj-lt"/>
              <a:buAutoNum type="arabicPeriod"/>
            </a:pPr>
            <a:endParaRPr lang="en-US" baseline="0" dirty="0" smtClean="0"/>
          </a:p>
          <a:p>
            <a:pPr marL="234841" indent="-234841">
              <a:buFont typeface="+mj-lt"/>
              <a:buAutoNum type="arabicPeriod"/>
            </a:pPr>
            <a:r>
              <a:rPr lang="en-US" baseline="0" dirty="0" smtClean="0"/>
              <a:t>Using the topic sentence given, students should rewrite the paragraph. They need to come up with a meaningful and appropriate specific example (from literature, current events, history, pop culture, or personal experience) that proves the idea from the topic sentence and then rewrite the paragraph. </a:t>
            </a:r>
          </a:p>
          <a:p>
            <a:pPr marL="234841" indent="-234841">
              <a:buFont typeface="+mj-lt"/>
              <a:buAutoNum type="arabicPeriod"/>
            </a:pPr>
            <a:r>
              <a:rPr lang="en-US" baseline="0" dirty="0" smtClean="0"/>
              <a:t>Students should type their responses as a reply on the </a:t>
            </a:r>
            <a:r>
              <a:rPr lang="en-US" baseline="0" dirty="0" err="1" smtClean="0"/>
              <a:t>EdModo</a:t>
            </a:r>
            <a:r>
              <a:rPr lang="en-US" baseline="0" dirty="0" smtClean="0"/>
              <a:t> note. </a:t>
            </a:r>
          </a:p>
          <a:p>
            <a:pPr marL="234841" indent="-234841">
              <a:buFont typeface="+mj-lt"/>
              <a:buAutoNum type="arabicPeriod"/>
            </a:pPr>
            <a:r>
              <a:rPr lang="en-US" baseline="0" dirty="0" smtClean="0"/>
              <a:t>Discuss the pros and cons of everyone’s examples. </a:t>
            </a:r>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13</a:t>
            </a:fld>
            <a:endParaRPr lang="en-US"/>
          </a:p>
        </p:txBody>
      </p:sp>
    </p:spTree>
    <p:extLst>
      <p:ext uri="{BB962C8B-B14F-4D97-AF65-F5344CB8AC3E}">
        <p14:creationId xmlns:p14="http://schemas.microsoft.com/office/powerpoint/2010/main" val="191905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On</a:t>
            </a:r>
            <a:r>
              <a:rPr lang="en-US" baseline="0" dirty="0" smtClean="0"/>
              <a:t> a scale of 1 to 4, this example receives a 2. </a:t>
            </a:r>
          </a:p>
          <a:p>
            <a:pPr marL="176131" indent="-176131">
              <a:buFont typeface="Arial" panose="020B0604020202020204" pitchFamily="34" charset="0"/>
              <a:buChar char="•"/>
            </a:pPr>
            <a:r>
              <a:rPr lang="en-US" baseline="0" dirty="0" smtClean="0"/>
              <a:t>There is a clear topic sentence that is unique, meaningful, and appropriate. </a:t>
            </a:r>
          </a:p>
          <a:p>
            <a:pPr marL="176131" indent="-176131">
              <a:buFont typeface="Arial" panose="020B0604020202020204" pitchFamily="34" charset="0"/>
              <a:buChar char="•"/>
            </a:pPr>
            <a:r>
              <a:rPr lang="en-US" baseline="0" dirty="0" smtClean="0"/>
              <a:t>One specific example is NOT used to prove the author’s point. </a:t>
            </a:r>
          </a:p>
          <a:p>
            <a:pPr marL="176131" indent="-176131">
              <a:buFont typeface="Arial" panose="020B0604020202020204" pitchFamily="34" charset="0"/>
              <a:buChar char="•"/>
            </a:pPr>
            <a:r>
              <a:rPr lang="en-US" baseline="0" dirty="0" smtClean="0"/>
              <a:t>The details are not as developed as they could be. </a:t>
            </a:r>
          </a:p>
          <a:p>
            <a:pPr marL="176131" indent="-176131">
              <a:buFont typeface="Arial" panose="020B0604020202020204" pitchFamily="34" charset="0"/>
              <a:buChar char="•"/>
            </a:pPr>
            <a:r>
              <a:rPr lang="en-US" baseline="0" dirty="0" smtClean="0"/>
              <a:t>The author gets a 2 because the idea is especially original and meaningful. </a:t>
            </a:r>
          </a:p>
          <a:p>
            <a:endParaRPr lang="en-US" b="1" baseline="0" dirty="0" smtClean="0"/>
          </a:p>
          <a:p>
            <a:r>
              <a:rPr lang="en-US" b="1" baseline="0" dirty="0" smtClean="0"/>
              <a:t>STUDENTS SHOULD: </a:t>
            </a:r>
          </a:p>
          <a:p>
            <a:pPr marL="234841" indent="-234841">
              <a:buFont typeface="+mj-lt"/>
              <a:buAutoNum type="arabicPeriod"/>
            </a:pPr>
            <a:r>
              <a:rPr lang="en-US" baseline="0" dirty="0" smtClean="0"/>
              <a:t>Discuss the pros and cons of the paragraph (look for spelling/grammar errors and flaws in organization and development)</a:t>
            </a:r>
          </a:p>
          <a:p>
            <a:pPr marL="234841" indent="-234841">
              <a:buFont typeface="+mj-lt"/>
              <a:buAutoNum type="arabicPeriod"/>
            </a:pPr>
            <a:r>
              <a:rPr lang="en-US" baseline="0" dirty="0" smtClean="0"/>
              <a:t> Identify if there is a clear topic sentence. Discuss whether or not 1 specific example is used. </a:t>
            </a:r>
          </a:p>
          <a:p>
            <a:pPr marL="234841" indent="-234841">
              <a:buFont typeface="+mj-lt"/>
              <a:buAutoNum type="arabicPeriod"/>
            </a:pPr>
            <a:r>
              <a:rPr lang="en-US" baseline="0" dirty="0" smtClean="0"/>
              <a:t>Discuss whether the example is meaningful and appropriate. </a:t>
            </a:r>
          </a:p>
          <a:p>
            <a:pPr marL="234841" indent="-234841">
              <a:buFont typeface="+mj-lt"/>
              <a:buAutoNum type="arabicPeriod"/>
            </a:pPr>
            <a:r>
              <a:rPr lang="en-US" baseline="0" dirty="0" smtClean="0"/>
              <a:t>Guess what score the paragraph would receive.</a:t>
            </a:r>
          </a:p>
          <a:p>
            <a:endParaRPr lang="en-US" dirty="0"/>
          </a:p>
        </p:txBody>
      </p:sp>
      <p:sp>
        <p:nvSpPr>
          <p:cNvPr id="4" name="Slide Number Placeholder 3"/>
          <p:cNvSpPr>
            <a:spLocks noGrp="1"/>
          </p:cNvSpPr>
          <p:nvPr>
            <p:ph type="sldNum" sz="quarter" idx="10"/>
          </p:nvPr>
        </p:nvSpPr>
        <p:spPr/>
        <p:txBody>
          <a:bodyPr/>
          <a:lstStyle/>
          <a:p>
            <a:fld id="{5D90C575-E975-493E-B683-F10177B7002C}" type="slidenum">
              <a:rPr lang="en-US" smtClean="0"/>
              <a:t>14</a:t>
            </a:fld>
            <a:endParaRPr lang="en-US"/>
          </a:p>
        </p:txBody>
      </p:sp>
    </p:spTree>
    <p:extLst>
      <p:ext uri="{BB962C8B-B14F-4D97-AF65-F5344CB8AC3E}">
        <p14:creationId xmlns:p14="http://schemas.microsoft.com/office/powerpoint/2010/main" val="7155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2/10/2014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2/10/2014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2/10/2014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Come in &amp; sit Quietly. </a:t>
            </a:r>
            <a:endParaRPr lang="en-US" dirty="0" smtClean="0"/>
          </a:p>
        </p:txBody>
      </p:sp>
      <p:sp>
        <p:nvSpPr>
          <p:cNvPr id="4" name="Subtitle 3"/>
          <p:cNvSpPr>
            <a:spLocks noGrp="1"/>
          </p:cNvSpPr>
          <p:nvPr>
            <p:ph type="subTitle" idx="1"/>
          </p:nvPr>
        </p:nvSpPr>
        <p:spPr>
          <a:xfrm>
            <a:off x="345948" y="3871205"/>
            <a:ext cx="11506200" cy="457200"/>
          </a:xfrm>
        </p:spPr>
        <p:txBody>
          <a:bodyPr>
            <a:noAutofit/>
          </a:bodyPr>
          <a:lstStyle/>
          <a:p>
            <a:r>
              <a:rPr lang="en-US" sz="2400" b="1" dirty="0" smtClean="0"/>
              <a:t>YOU DO </a:t>
            </a:r>
            <a:r>
              <a:rPr lang="en-US" sz="3200" b="1" u="sng" dirty="0" smtClean="0"/>
              <a:t>NOT</a:t>
            </a:r>
            <a:r>
              <a:rPr lang="en-US" sz="3200" b="1" dirty="0" smtClean="0"/>
              <a:t> </a:t>
            </a:r>
            <a:r>
              <a:rPr lang="en-US" sz="2400" b="1" dirty="0" smtClean="0"/>
              <a:t>NEED YOUR COMPUTERS OUT.</a:t>
            </a:r>
            <a:endParaRPr lang="en-US" sz="2400" b="1" dirty="0"/>
          </a:p>
        </p:txBody>
      </p:sp>
    </p:spTree>
    <p:extLst>
      <p:ext uri="{BB962C8B-B14F-4D97-AF65-F5344CB8AC3E}">
        <p14:creationId xmlns:p14="http://schemas.microsoft.com/office/powerpoint/2010/main" val="1020759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1763076" y="4897816"/>
            <a:ext cx="1829770" cy="3664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347131" y="4547925"/>
            <a:ext cx="7355775" cy="7163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347131" y="3082724"/>
            <a:ext cx="6112325" cy="3683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32719" y="2718791"/>
            <a:ext cx="3155324" cy="3734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11806" y="2316114"/>
            <a:ext cx="8603088" cy="414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239" y="0"/>
            <a:ext cx="10127439" cy="1254971"/>
          </a:xfrm>
        </p:spPr>
        <p:txBody>
          <a:bodyPr/>
          <a:lstStyle/>
          <a:p>
            <a:r>
              <a:rPr lang="en-US" dirty="0" smtClean="0"/>
              <a:t>What should a paragraph look like?</a:t>
            </a:r>
            <a:endParaRPr lang="en-US" dirty="0"/>
          </a:p>
        </p:txBody>
      </p:sp>
      <p:sp>
        <p:nvSpPr>
          <p:cNvPr id="3" name="TextBox 2"/>
          <p:cNvSpPr txBox="1"/>
          <p:nvPr/>
        </p:nvSpPr>
        <p:spPr>
          <a:xfrm>
            <a:off x="1737684" y="2270700"/>
            <a:ext cx="9324305" cy="3046988"/>
          </a:xfrm>
          <a:prstGeom prst="rect">
            <a:avLst/>
          </a:prstGeom>
          <a:noFill/>
          <a:ln>
            <a:noFill/>
          </a:ln>
        </p:spPr>
        <p:txBody>
          <a:bodyPr wrap="square" rtlCol="0">
            <a:spAutoFit/>
          </a:bodyPr>
          <a:lstStyle/>
          <a:p>
            <a:r>
              <a:rPr lang="en-US" dirty="0" smtClean="0"/>
              <a:t>	</a:t>
            </a:r>
            <a:r>
              <a:rPr lang="en-US" sz="2400" dirty="0" smtClean="0"/>
              <a:t>In a friendship there is no component more important than honesty. In the film 21 Jump Street partners, Schmidt and </a:t>
            </a:r>
            <a:r>
              <a:rPr lang="en-US" sz="2400" dirty="0" err="1" smtClean="0"/>
              <a:t>Jenko</a:t>
            </a:r>
            <a:r>
              <a:rPr lang="en-US" sz="2400" dirty="0" smtClean="0"/>
              <a:t>, quickly become best friends when they learn that they can trust one another. It was their honesty, not only with each other but with themselves, that bonded them together. </a:t>
            </a:r>
            <a:r>
              <a:rPr lang="en-US" sz="2400" dirty="0" err="1" smtClean="0"/>
              <a:t>Jenko</a:t>
            </a:r>
            <a:r>
              <a:rPr lang="en-US" sz="2400" dirty="0" smtClean="0"/>
              <a:t> knew he could be truthful about his intellectual insecurities and Schmidt knew he could be truthful about his physical insecurities. Honesty is important because without it this relationship, which ultimately saved their lives, would never have existed. </a:t>
            </a:r>
            <a:endParaRPr lang="en-US" sz="2400" dirty="0"/>
          </a:p>
        </p:txBody>
      </p:sp>
      <p:sp>
        <p:nvSpPr>
          <p:cNvPr id="8" name="Rounded Rectangle 7"/>
          <p:cNvSpPr/>
          <p:nvPr/>
        </p:nvSpPr>
        <p:spPr>
          <a:xfrm rot="20875681">
            <a:off x="128246" y="1639277"/>
            <a:ext cx="2287614" cy="481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t>TOPIC SENTENCE  </a:t>
            </a:r>
            <a:endParaRPr lang="en-US" sz="2000" b="1" dirty="0"/>
          </a:p>
        </p:txBody>
      </p:sp>
      <p:cxnSp>
        <p:nvCxnSpPr>
          <p:cNvPr id="10" name="Straight Arrow Connector 9"/>
          <p:cNvCxnSpPr/>
          <p:nvPr/>
        </p:nvCxnSpPr>
        <p:spPr>
          <a:xfrm>
            <a:off x="1629047" y="2037660"/>
            <a:ext cx="586119" cy="5422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rot="578520">
            <a:off x="9125275" y="1270642"/>
            <a:ext cx="2976491" cy="1122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dirty="0" smtClean="0"/>
              <a:t>OUR SPECIFIC EXAMPLE IS THE FRIENDSHIP BETWEEN JENKO AND SCHMIDT IN 21 JUMP STREET</a:t>
            </a:r>
            <a:endParaRPr lang="en-US" sz="1750" dirty="0"/>
          </a:p>
        </p:txBody>
      </p:sp>
      <p:cxnSp>
        <p:nvCxnSpPr>
          <p:cNvPr id="22" name="Straight Arrow Connector 21"/>
          <p:cNvCxnSpPr>
            <a:stCxn id="23" idx="2"/>
          </p:cNvCxnSpPr>
          <p:nvPr/>
        </p:nvCxnSpPr>
        <p:spPr>
          <a:xfrm flipH="1">
            <a:off x="6288044" y="2385532"/>
            <a:ext cx="4231446" cy="4073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Double Bracket 32"/>
          <p:cNvSpPr/>
          <p:nvPr/>
        </p:nvSpPr>
        <p:spPr>
          <a:xfrm>
            <a:off x="1650983" y="3370068"/>
            <a:ext cx="9073859" cy="1134193"/>
          </a:xfrm>
          <a:prstGeom prst="bracket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ounded Rectangle 33"/>
          <p:cNvSpPr/>
          <p:nvPr/>
        </p:nvSpPr>
        <p:spPr>
          <a:xfrm>
            <a:off x="220717" y="5301557"/>
            <a:ext cx="3514873" cy="1508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t>These two sentences further develop and explain exactly how honesty brought the friends together. </a:t>
            </a:r>
            <a:endParaRPr lang="en-US" sz="2000" b="1" dirty="0"/>
          </a:p>
        </p:txBody>
      </p:sp>
      <p:cxnSp>
        <p:nvCxnSpPr>
          <p:cNvPr id="36" name="Straight Arrow Connector 35"/>
          <p:cNvCxnSpPr/>
          <p:nvPr/>
        </p:nvCxnSpPr>
        <p:spPr>
          <a:xfrm flipV="1">
            <a:off x="484094" y="4316839"/>
            <a:ext cx="1032860" cy="9775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844210" y="5301557"/>
            <a:ext cx="6096000" cy="109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t>The sentence brings the paragraph to a complete end; it reiterates topic sentence but includes the details added by the example.</a:t>
            </a:r>
            <a:endParaRPr lang="en-US" sz="2000" b="1" dirty="0"/>
          </a:p>
        </p:txBody>
      </p:sp>
      <p:cxnSp>
        <p:nvCxnSpPr>
          <p:cNvPr id="44" name="Straight Arrow Connector 43"/>
          <p:cNvCxnSpPr/>
          <p:nvPr/>
        </p:nvCxnSpPr>
        <p:spPr>
          <a:xfrm flipH="1" flipV="1">
            <a:off x="9621079" y="4953587"/>
            <a:ext cx="1193815" cy="4434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998490" y="1095176"/>
            <a:ext cx="6053777" cy="976987"/>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r>
              <a:rPr lang="en-US" sz="2400" dirty="0" smtClean="0"/>
              <a:t>Thesis: Honesty is important because it builds friendship and helps a person be successful. </a:t>
            </a:r>
            <a:endParaRPr lang="en-US" sz="2400" dirty="0"/>
          </a:p>
        </p:txBody>
      </p:sp>
    </p:spTree>
    <p:extLst>
      <p:ext uri="{BB962C8B-B14F-4D97-AF65-F5344CB8AC3E}">
        <p14:creationId xmlns:p14="http://schemas.microsoft.com/office/powerpoint/2010/main" val="38339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27" grpId="0" animBg="1"/>
      <p:bldP spid="18" grpId="0" animBg="1"/>
      <p:bldP spid="6" grpId="0" animBg="1"/>
      <p:bldP spid="8" grpId="0" animBg="1"/>
      <p:bldP spid="23" grpId="0" animBg="1"/>
      <p:bldP spid="33" grpId="0" animBg="1"/>
      <p:bldP spid="34" grpId="0" animBg="1"/>
      <p:bldP spid="4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9484" y="722670"/>
            <a:ext cx="2713703" cy="929148"/>
          </a:xfrm>
        </p:spPr>
        <p:txBody>
          <a:bodyPr>
            <a:normAutofit/>
          </a:bodyPr>
          <a:lstStyle/>
          <a:p>
            <a:pPr algn="ctr"/>
            <a:r>
              <a:rPr lang="en-US" sz="4400" b="1" dirty="0" smtClean="0"/>
              <a:t>Score: 1</a:t>
            </a:r>
            <a:endParaRPr lang="en-US" sz="4400" b="1" dirty="0"/>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29670" b="45142"/>
          <a:stretch/>
        </p:blipFill>
        <p:spPr>
          <a:xfrm>
            <a:off x="231482" y="1836807"/>
            <a:ext cx="11689706" cy="2352102"/>
          </a:xfrm>
          <a:prstGeom prst="rect">
            <a:avLst/>
          </a:prstGeom>
        </p:spPr>
      </p:pic>
      <p:sp>
        <p:nvSpPr>
          <p:cNvPr id="2" name="Rounded Rectangle 1"/>
          <p:cNvSpPr/>
          <p:nvPr/>
        </p:nvSpPr>
        <p:spPr>
          <a:xfrm>
            <a:off x="693173" y="722670"/>
            <a:ext cx="3775587" cy="929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Meaningful</a:t>
            </a:r>
            <a:endParaRPr lang="en-US" sz="4400" dirty="0"/>
          </a:p>
        </p:txBody>
      </p:sp>
      <p:sp>
        <p:nvSpPr>
          <p:cNvPr id="3" name="Rounded Rectangle 2"/>
          <p:cNvSpPr/>
          <p:nvPr/>
        </p:nvSpPr>
        <p:spPr>
          <a:xfrm>
            <a:off x="7911034" y="722671"/>
            <a:ext cx="3746091" cy="929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Appropriate</a:t>
            </a:r>
            <a:endParaRPr lang="en-US" sz="4400" dirty="0"/>
          </a:p>
        </p:txBody>
      </p:sp>
      <p:sp>
        <p:nvSpPr>
          <p:cNvPr id="4" name="Rounded Rectangle 3"/>
          <p:cNvSpPr/>
          <p:nvPr/>
        </p:nvSpPr>
        <p:spPr>
          <a:xfrm>
            <a:off x="528034" y="4188909"/>
            <a:ext cx="11269014" cy="258236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bg1"/>
                </a:solidFill>
              </a:rPr>
              <a:t>			Pros												Cons								</a:t>
            </a:r>
          </a:p>
          <a:p>
            <a:endParaRPr lang="en-US" sz="2000" b="1" dirty="0">
              <a:solidFill>
                <a:schemeClr val="bg1"/>
              </a:solidFill>
            </a:endParaRPr>
          </a:p>
          <a:p>
            <a:endParaRPr lang="en-US" sz="2000" b="1" dirty="0" smtClean="0">
              <a:solidFill>
                <a:schemeClr val="bg1"/>
              </a:solidFill>
            </a:endParaRPr>
          </a:p>
        </p:txBody>
      </p:sp>
      <p:cxnSp>
        <p:nvCxnSpPr>
          <p:cNvPr id="8" name="Straight Connector 7"/>
          <p:cNvCxnSpPr>
            <a:stCxn id="4" idx="2"/>
            <a:endCxn id="4" idx="0"/>
          </p:cNvCxnSpPr>
          <p:nvPr/>
        </p:nvCxnSpPr>
        <p:spPr>
          <a:xfrm flipV="1">
            <a:off x="6162541" y="4188909"/>
            <a:ext cx="0" cy="258236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165988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588" y="596345"/>
            <a:ext cx="2915478" cy="1245704"/>
          </a:xfrm>
        </p:spPr>
        <p:txBody>
          <a:bodyPr/>
          <a:lstStyle/>
          <a:p>
            <a:r>
              <a:rPr lang="en-US" dirty="0" smtClean="0"/>
              <a:t>Score: 3</a:t>
            </a:r>
            <a:endParaRPr lang="en-US"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9022" t="41722" r="8476" b="41698"/>
          <a:stretch/>
        </p:blipFill>
        <p:spPr>
          <a:xfrm>
            <a:off x="1391479" y="1934817"/>
            <a:ext cx="9594574" cy="2570922"/>
          </a:xfrm>
        </p:spPr>
      </p:pic>
      <p:sp>
        <p:nvSpPr>
          <p:cNvPr id="5" name="Rounded Rectangle 4"/>
          <p:cNvSpPr/>
          <p:nvPr/>
        </p:nvSpPr>
        <p:spPr>
          <a:xfrm>
            <a:off x="954157" y="748745"/>
            <a:ext cx="3206415"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6" name="Rounded Rectangle 5"/>
          <p:cNvSpPr/>
          <p:nvPr/>
        </p:nvSpPr>
        <p:spPr>
          <a:xfrm>
            <a:off x="8180082" y="748745"/>
            <a:ext cx="3193774"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7" name="Rounded Rectangle 6"/>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14530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080" y="622850"/>
            <a:ext cx="2411896" cy="1086678"/>
          </a:xfrm>
        </p:spPr>
        <p:txBody>
          <a:bodyPr/>
          <a:lstStyle/>
          <a:p>
            <a:r>
              <a:rPr lang="en-US" dirty="0" smtClean="0"/>
              <a:t>SCORE: 1</a:t>
            </a:r>
            <a:endParaRPr lang="en-US"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8861" t="22111" r="3092" b="46627"/>
          <a:stretch/>
        </p:blipFill>
        <p:spPr>
          <a:xfrm>
            <a:off x="1258956" y="2020162"/>
            <a:ext cx="9858144" cy="2625174"/>
          </a:xfrm>
        </p:spPr>
      </p:pic>
      <p:sp>
        <p:nvSpPr>
          <p:cNvPr id="6" name="Rounded Rectangle 5"/>
          <p:cNvSpPr/>
          <p:nvPr/>
        </p:nvSpPr>
        <p:spPr>
          <a:xfrm>
            <a:off x="1258956" y="695737"/>
            <a:ext cx="3193774"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7" name="Rounded Rectangle 6"/>
          <p:cNvSpPr/>
          <p:nvPr/>
        </p:nvSpPr>
        <p:spPr>
          <a:xfrm>
            <a:off x="7923326" y="695736"/>
            <a:ext cx="3193774"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8" name="Rounded Rectangle 7"/>
          <p:cNvSpPr/>
          <p:nvPr/>
        </p:nvSpPr>
        <p:spPr>
          <a:xfrm>
            <a:off x="562480" y="4665663"/>
            <a:ext cx="11251096" cy="2033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t>Rewrite this paragraph by building off of the existing topic sentence. Be sure to include a meaningful and appropriate example that supports the topic. COPY AND PASTE YOUR REWRITE IN THE REPLY SECTION FOR THE COMMENT DIRECTED TO YOUR CLASS.  </a:t>
            </a:r>
            <a:endParaRPr lang="en-US" sz="2800" b="1" dirty="0"/>
          </a:p>
        </p:txBody>
      </p:sp>
      <p:sp>
        <p:nvSpPr>
          <p:cNvPr id="9" name="Rounded Rectangle 8"/>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674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553" y="784916"/>
            <a:ext cx="2398643" cy="1040297"/>
          </a:xfrm>
        </p:spPr>
        <p:txBody>
          <a:bodyPr/>
          <a:lstStyle/>
          <a:p>
            <a:r>
              <a:rPr lang="en-US" dirty="0" smtClean="0"/>
              <a:t>SCORE: 2</a:t>
            </a:r>
            <a:endParaRPr lang="en-US"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0036" t="34474" r="7791" b="36803"/>
          <a:stretch/>
        </p:blipFill>
        <p:spPr>
          <a:xfrm>
            <a:off x="486496" y="2020410"/>
            <a:ext cx="10633262" cy="2787530"/>
          </a:xfrm>
        </p:spPr>
      </p:pic>
      <p:sp>
        <p:nvSpPr>
          <p:cNvPr id="5" name="Rounded Rectangle 4"/>
          <p:cNvSpPr/>
          <p:nvPr/>
        </p:nvSpPr>
        <p:spPr>
          <a:xfrm>
            <a:off x="1007164" y="784917"/>
            <a:ext cx="3048000"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6" name="Rounded Rectangle 5"/>
          <p:cNvSpPr/>
          <p:nvPr/>
        </p:nvSpPr>
        <p:spPr>
          <a:xfrm>
            <a:off x="7936585" y="784916"/>
            <a:ext cx="3183173"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7" name="Rounded Rectangle 6"/>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1775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131" y="644611"/>
            <a:ext cx="2451652" cy="1206078"/>
          </a:xfrm>
        </p:spPr>
        <p:txBody>
          <a:bodyPr/>
          <a:lstStyle/>
          <a:p>
            <a:r>
              <a:rPr lang="en-US" dirty="0" smtClean="0"/>
              <a:t>SCORE: 1</a:t>
            </a:r>
            <a:endParaRPr lang="en-US"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5975" b="56225"/>
          <a:stretch/>
        </p:blipFill>
        <p:spPr>
          <a:xfrm>
            <a:off x="847922" y="2004971"/>
            <a:ext cx="10494071" cy="2188028"/>
          </a:xfrm>
        </p:spPr>
      </p:pic>
      <p:sp>
        <p:nvSpPr>
          <p:cNvPr id="5" name="Rounded Rectangle 4"/>
          <p:cNvSpPr/>
          <p:nvPr/>
        </p:nvSpPr>
        <p:spPr>
          <a:xfrm>
            <a:off x="7923326" y="777198"/>
            <a:ext cx="3193774"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6" name="Rounded Rectangle 5"/>
          <p:cNvSpPr/>
          <p:nvPr/>
        </p:nvSpPr>
        <p:spPr>
          <a:xfrm>
            <a:off x="1218590" y="777198"/>
            <a:ext cx="3048000"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7" name="Rounded Rectangle 6"/>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105281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682" t="25621" r="3070" b="23395"/>
          <a:stretch/>
        </p:blipFill>
        <p:spPr>
          <a:xfrm>
            <a:off x="1484243" y="1815548"/>
            <a:ext cx="9303026" cy="4187687"/>
          </a:xfrm>
        </p:spPr>
      </p:pic>
      <p:sp>
        <p:nvSpPr>
          <p:cNvPr id="6" name="Title 4"/>
          <p:cNvSpPr txBox="1">
            <a:spLocks/>
          </p:cNvSpPr>
          <p:nvPr/>
        </p:nvSpPr>
        <p:spPr>
          <a:xfrm>
            <a:off x="5025886" y="733146"/>
            <a:ext cx="2219740" cy="123282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dirty="0" smtClean="0"/>
              <a:t>Score: 2</a:t>
            </a:r>
            <a:endParaRPr lang="en-US" dirty="0"/>
          </a:p>
        </p:txBody>
      </p:sp>
      <p:sp>
        <p:nvSpPr>
          <p:cNvPr id="2" name="Rounded Rectangle 1"/>
          <p:cNvSpPr/>
          <p:nvPr/>
        </p:nvSpPr>
        <p:spPr>
          <a:xfrm>
            <a:off x="1000539" y="818135"/>
            <a:ext cx="3313044" cy="925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5" name="Rounded Rectangle 4"/>
          <p:cNvSpPr/>
          <p:nvPr/>
        </p:nvSpPr>
        <p:spPr>
          <a:xfrm>
            <a:off x="7957929" y="818134"/>
            <a:ext cx="3313044" cy="925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7" name="Rounded Rectangle 6"/>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221382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776" y="804275"/>
            <a:ext cx="2226365" cy="995972"/>
          </a:xfrm>
        </p:spPr>
        <p:txBody>
          <a:bodyPr/>
          <a:lstStyle/>
          <a:p>
            <a:r>
              <a:rPr lang="en-US" dirty="0" smtClean="0"/>
              <a:t>Score: 3</a:t>
            </a:r>
            <a:endParaRPr lang="en-US"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62367"/>
          <a:stretch/>
        </p:blipFill>
        <p:spPr>
          <a:xfrm>
            <a:off x="278158" y="1966357"/>
            <a:ext cx="11633602" cy="3283561"/>
          </a:xfrm>
        </p:spPr>
      </p:pic>
      <p:sp>
        <p:nvSpPr>
          <p:cNvPr id="3" name="Rounded Rectangle 2"/>
          <p:cNvSpPr/>
          <p:nvPr/>
        </p:nvSpPr>
        <p:spPr>
          <a:xfrm>
            <a:off x="993914" y="804275"/>
            <a:ext cx="3019411" cy="940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5" name="Rounded Rectangle 4"/>
          <p:cNvSpPr/>
          <p:nvPr/>
        </p:nvSpPr>
        <p:spPr>
          <a:xfrm>
            <a:off x="8176592" y="804275"/>
            <a:ext cx="3008244" cy="940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6" name="Rounded Rectangle 5"/>
          <p:cNvSpPr/>
          <p:nvPr/>
        </p:nvSpPr>
        <p:spPr>
          <a:xfrm>
            <a:off x="1640944" y="144095"/>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23532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12" y="787295"/>
            <a:ext cx="2358887" cy="946752"/>
          </a:xfrm>
        </p:spPr>
        <p:txBody>
          <a:bodyPr/>
          <a:lstStyle/>
          <a:p>
            <a:r>
              <a:rPr lang="en-US" dirty="0" smtClean="0"/>
              <a:t>SCORE: 4</a:t>
            </a:r>
            <a:endParaRPr lang="en-US"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957" t="15897" r="980" b="42130"/>
          <a:stretch/>
        </p:blipFill>
        <p:spPr>
          <a:xfrm>
            <a:off x="322481" y="1843342"/>
            <a:ext cx="11569147" cy="3831021"/>
          </a:xfrm>
        </p:spPr>
      </p:pic>
      <p:sp>
        <p:nvSpPr>
          <p:cNvPr id="3" name="Rounded Rectangle 2"/>
          <p:cNvSpPr/>
          <p:nvPr/>
        </p:nvSpPr>
        <p:spPr>
          <a:xfrm>
            <a:off x="781878" y="793142"/>
            <a:ext cx="3193774"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5" name="Rounded Rectangle 4"/>
          <p:cNvSpPr/>
          <p:nvPr/>
        </p:nvSpPr>
        <p:spPr>
          <a:xfrm>
            <a:off x="8238459" y="787295"/>
            <a:ext cx="3193774"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6" name="Rounded Rectangle 5"/>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3562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926" y="741787"/>
            <a:ext cx="2981739" cy="755709"/>
          </a:xfrm>
        </p:spPr>
        <p:txBody>
          <a:bodyPr/>
          <a:lstStyle/>
          <a:p>
            <a:r>
              <a:rPr lang="en-US" dirty="0" smtClean="0"/>
              <a:t>Score:3 / 4</a:t>
            </a:r>
            <a:endParaRPr lang="en-US"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0209" t="17078" r="9228" b="57967"/>
          <a:stretch/>
        </p:blipFill>
        <p:spPr>
          <a:xfrm>
            <a:off x="1454152" y="1802297"/>
            <a:ext cx="9369286" cy="3869634"/>
          </a:xfrm>
        </p:spPr>
      </p:pic>
      <p:sp>
        <p:nvSpPr>
          <p:cNvPr id="5" name="Rounded Rectangle 4"/>
          <p:cNvSpPr/>
          <p:nvPr/>
        </p:nvSpPr>
        <p:spPr>
          <a:xfrm>
            <a:off x="993913" y="741787"/>
            <a:ext cx="3206415" cy="755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Meaningful</a:t>
            </a:r>
            <a:endParaRPr lang="en-US" sz="4000" b="1" dirty="0"/>
          </a:p>
        </p:txBody>
      </p:sp>
      <p:sp>
        <p:nvSpPr>
          <p:cNvPr id="6" name="Rounded Rectangle 5"/>
          <p:cNvSpPr/>
          <p:nvPr/>
        </p:nvSpPr>
        <p:spPr>
          <a:xfrm>
            <a:off x="8077263" y="722151"/>
            <a:ext cx="3193774" cy="775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Appropriate</a:t>
            </a:r>
            <a:endParaRPr lang="en-US" sz="4000" b="1" dirty="0"/>
          </a:p>
        </p:txBody>
      </p:sp>
      <p:sp>
        <p:nvSpPr>
          <p:cNvPr id="7" name="Rounded Rectangle 6"/>
          <p:cNvSpPr/>
          <p:nvPr/>
        </p:nvSpPr>
        <p:spPr>
          <a:xfrm>
            <a:off x="1708527" y="16668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38753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144"/>
            <a:ext cx="9784080" cy="1508760"/>
          </a:xfrm>
        </p:spPr>
        <p:txBody>
          <a:bodyPr/>
          <a:lstStyle/>
          <a:p>
            <a:r>
              <a:rPr lang="en-US" b="1" dirty="0" smtClean="0"/>
              <a:t>ANNOUNCEMENTS</a:t>
            </a:r>
            <a:endParaRPr lang="en-US" b="1" dirty="0"/>
          </a:p>
        </p:txBody>
      </p:sp>
      <p:sp>
        <p:nvSpPr>
          <p:cNvPr id="3" name="Content Placeholder 2"/>
          <p:cNvSpPr>
            <a:spLocks noGrp="1"/>
          </p:cNvSpPr>
          <p:nvPr>
            <p:ph idx="1"/>
          </p:nvPr>
        </p:nvSpPr>
        <p:spPr>
          <a:xfrm>
            <a:off x="1202919" y="2011680"/>
            <a:ext cx="9784080" cy="4371867"/>
          </a:xfrm>
        </p:spPr>
        <p:txBody>
          <a:bodyPr>
            <a:normAutofit/>
          </a:bodyPr>
          <a:lstStyle/>
          <a:p>
            <a:r>
              <a:rPr lang="en-US" sz="3200" b="1" dirty="0"/>
              <a:t>Ms. Doan from CCC will be talking to us the first half of class. </a:t>
            </a:r>
          </a:p>
          <a:p>
            <a:r>
              <a:rPr lang="en-US" sz="3200" b="1" dirty="0"/>
              <a:t>Grades are up. Do something about them.</a:t>
            </a:r>
          </a:p>
          <a:p>
            <a:pPr lvl="1"/>
            <a:r>
              <a:rPr lang="en-US" sz="2800" b="1" dirty="0"/>
              <a:t>Tutorials after school any day this week.</a:t>
            </a:r>
          </a:p>
          <a:p>
            <a:r>
              <a:rPr lang="en-US" sz="3200" b="1" dirty="0" smtClean="0"/>
              <a:t>WEDNESDAY: ???? </a:t>
            </a:r>
          </a:p>
          <a:p>
            <a:r>
              <a:rPr lang="en-US" sz="3200" b="1" dirty="0" smtClean="0"/>
              <a:t>THURSDAY: ????</a:t>
            </a:r>
          </a:p>
          <a:p>
            <a:r>
              <a:rPr lang="en-US" sz="3200" b="1" dirty="0" smtClean="0"/>
              <a:t>FRIDAY: Due ????</a:t>
            </a:r>
          </a:p>
          <a:p>
            <a:pPr marL="0" indent="0">
              <a:buNone/>
            </a:pPr>
            <a:endParaRPr lang="en-US" dirty="0"/>
          </a:p>
        </p:txBody>
      </p:sp>
    </p:spTree>
    <p:extLst>
      <p:ext uri="{BB962C8B-B14F-4D97-AF65-F5344CB8AC3E}">
        <p14:creationId xmlns:p14="http://schemas.microsoft.com/office/powerpoint/2010/main" val="361926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010" y="893776"/>
            <a:ext cx="2623930" cy="829007"/>
          </a:xfrm>
        </p:spPr>
        <p:txBody>
          <a:bodyPr/>
          <a:lstStyle/>
          <a:p>
            <a:pPr algn="ctr"/>
            <a:r>
              <a:rPr lang="en-US" dirty="0" smtClean="0"/>
              <a:t>Rewrite </a:t>
            </a:r>
            <a:endParaRPr lang="en-US" dirty="0"/>
          </a:p>
        </p:txBody>
      </p:sp>
      <p:pic>
        <p:nvPicPr>
          <p:cNvPr id="3"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5975" b="56225"/>
          <a:stretch/>
        </p:blipFill>
        <p:spPr>
          <a:xfrm>
            <a:off x="867327" y="1859197"/>
            <a:ext cx="10494071" cy="2188028"/>
          </a:xfrm>
          <a:prstGeom prst="rect">
            <a:avLst/>
          </a:prstGeom>
        </p:spPr>
      </p:pic>
      <p:sp>
        <p:nvSpPr>
          <p:cNvPr id="4" name="Rounded Rectangle 3"/>
          <p:cNvSpPr/>
          <p:nvPr/>
        </p:nvSpPr>
        <p:spPr>
          <a:xfrm>
            <a:off x="354001" y="4459684"/>
            <a:ext cx="11520717"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Turn in your rewrite to the Specific Example Assignment on </a:t>
            </a:r>
            <a:r>
              <a:rPr lang="en-US" sz="4400" b="1" dirty="0" err="1" smtClean="0"/>
              <a:t>EdModo</a:t>
            </a:r>
            <a:r>
              <a:rPr lang="en-US" sz="4400" b="1" dirty="0" smtClean="0"/>
              <a:t>. Type your paragraph in the </a:t>
            </a:r>
            <a:r>
              <a:rPr lang="en-US" sz="4400" b="1" dirty="0" smtClean="0"/>
              <a:t>‘</a:t>
            </a:r>
            <a:r>
              <a:rPr lang="en-US" sz="4400" b="1" dirty="0" smtClean="0"/>
              <a:t>type your response here’ </a:t>
            </a:r>
            <a:r>
              <a:rPr lang="en-US" sz="4400" b="1" dirty="0" smtClean="0"/>
              <a:t>section.</a:t>
            </a:r>
            <a:endParaRPr lang="en-US" sz="4400" b="1" dirty="0"/>
          </a:p>
        </p:txBody>
      </p:sp>
      <p:sp>
        <p:nvSpPr>
          <p:cNvPr id="5" name="Rounded Rectangle 4"/>
          <p:cNvSpPr/>
          <p:nvPr/>
        </p:nvSpPr>
        <p:spPr>
          <a:xfrm>
            <a:off x="1660347" y="399706"/>
            <a:ext cx="8908027" cy="494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Write an essay explaining what it means to be a hero. </a:t>
            </a:r>
            <a:endParaRPr lang="en-US" sz="3000" dirty="0"/>
          </a:p>
        </p:txBody>
      </p:sp>
    </p:spTree>
    <p:extLst>
      <p:ext uri="{BB962C8B-B14F-4D97-AF65-F5344CB8AC3E}">
        <p14:creationId xmlns:p14="http://schemas.microsoft.com/office/powerpoint/2010/main" val="2203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242612"/>
            <a:ext cx="10405108" cy="1508760"/>
          </a:xfrm>
        </p:spPr>
        <p:txBody>
          <a:bodyPr/>
          <a:lstStyle/>
          <a:p>
            <a:r>
              <a:rPr lang="en-US" dirty="0" smtClean="0"/>
              <a:t>WANT TO LOOK OVER YOUR “HERO” ESSAY?</a:t>
            </a:r>
            <a:endParaRPr lang="en-US" dirty="0"/>
          </a:p>
        </p:txBody>
      </p:sp>
      <p:sp>
        <p:nvSpPr>
          <p:cNvPr id="3" name="Title 1"/>
          <p:cNvSpPr txBox="1">
            <a:spLocks/>
          </p:cNvSpPr>
          <p:nvPr/>
        </p:nvSpPr>
        <p:spPr>
          <a:xfrm>
            <a:off x="997527" y="3200558"/>
            <a:ext cx="10405108"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6000" b="1" dirty="0" smtClean="0">
                <a:solidFill>
                  <a:schemeClr val="tx1"/>
                </a:solidFill>
              </a:rPr>
              <a:t>COME TO TUTORIALS!!</a:t>
            </a:r>
            <a:endParaRPr lang="en-US" sz="6000" b="1" dirty="0">
              <a:solidFill>
                <a:schemeClr val="tx1"/>
              </a:solidFill>
            </a:endParaRPr>
          </a:p>
        </p:txBody>
      </p:sp>
    </p:spTree>
    <p:extLst>
      <p:ext uri="{BB962C8B-B14F-4D97-AF65-F5344CB8AC3E}">
        <p14:creationId xmlns:p14="http://schemas.microsoft.com/office/powerpoint/2010/main" val="2127100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144"/>
            <a:ext cx="9784080" cy="1508760"/>
          </a:xfrm>
        </p:spPr>
        <p:txBody>
          <a:bodyPr/>
          <a:lstStyle/>
          <a:p>
            <a:r>
              <a:rPr lang="en-US" b="1" dirty="0" smtClean="0"/>
              <a:t>ANNOUNCEMENTS</a:t>
            </a:r>
            <a:endParaRPr lang="en-US" b="1" dirty="0"/>
          </a:p>
        </p:txBody>
      </p:sp>
      <p:sp>
        <p:nvSpPr>
          <p:cNvPr id="3" name="Content Placeholder 2"/>
          <p:cNvSpPr>
            <a:spLocks noGrp="1"/>
          </p:cNvSpPr>
          <p:nvPr>
            <p:ph idx="1"/>
          </p:nvPr>
        </p:nvSpPr>
        <p:spPr>
          <a:xfrm>
            <a:off x="1220172" y="1908164"/>
            <a:ext cx="9784080" cy="645256"/>
          </a:xfrm>
        </p:spPr>
        <p:txBody>
          <a:bodyPr>
            <a:normAutofit/>
          </a:bodyPr>
          <a:lstStyle/>
          <a:p>
            <a:pPr marL="0" indent="0" algn="ctr">
              <a:buNone/>
            </a:pPr>
            <a:r>
              <a:rPr lang="en-US" sz="3600" b="1" dirty="0" smtClean="0"/>
              <a:t>Small Group Tutorials Start Today!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51040644"/>
              </p:ext>
            </p:extLst>
          </p:nvPr>
        </p:nvGraphicFramePr>
        <p:xfrm>
          <a:off x="288423" y="2716955"/>
          <a:ext cx="8128000" cy="3474720"/>
        </p:xfrm>
        <a:graphic>
          <a:graphicData uri="http://schemas.openxmlformats.org/drawingml/2006/table">
            <a:tbl>
              <a:tblPr firstRow="1" bandRow="1">
                <a:tableStyleId>{5C22544A-7EE6-4342-B048-85BDC9FD1C3A}</a:tableStyleId>
              </a:tblPr>
              <a:tblGrid>
                <a:gridCol w="4064000"/>
                <a:gridCol w="4064000"/>
              </a:tblGrid>
              <a:tr h="186600">
                <a:tc>
                  <a:txBody>
                    <a:bodyPr/>
                    <a:lstStyle/>
                    <a:p>
                      <a:pPr algn="l"/>
                      <a:r>
                        <a:rPr lang="en-US" sz="3200" b="1" u="sng" dirty="0" smtClean="0">
                          <a:solidFill>
                            <a:schemeClr val="bg1"/>
                          </a:solidFill>
                        </a:rPr>
                        <a:t>1</a:t>
                      </a:r>
                      <a:r>
                        <a:rPr lang="en-US" sz="3200" b="1" u="sng" baseline="30000" dirty="0" smtClean="0">
                          <a:solidFill>
                            <a:schemeClr val="bg1"/>
                          </a:solidFill>
                        </a:rPr>
                        <a:t>st</a:t>
                      </a:r>
                      <a:r>
                        <a:rPr lang="en-US" sz="3200" b="1" u="sng" dirty="0" smtClean="0">
                          <a:solidFill>
                            <a:schemeClr val="bg1"/>
                          </a:solidFill>
                        </a:rPr>
                        <a:t> Period</a:t>
                      </a:r>
                      <a:endParaRPr lang="en-US" sz="3200" b="1" u="sng" dirty="0">
                        <a:solidFill>
                          <a:schemeClr val="bg1"/>
                        </a:solidFill>
                      </a:endParaRPr>
                    </a:p>
                  </a:txBody>
                  <a:tcPr/>
                </a:tc>
                <a:tc>
                  <a:txBody>
                    <a:bodyPr/>
                    <a:lstStyle/>
                    <a:p>
                      <a:pPr algn="l"/>
                      <a:r>
                        <a:rPr lang="en-US" sz="3200" b="1" u="sng" dirty="0" smtClean="0">
                          <a:solidFill>
                            <a:schemeClr val="bg1"/>
                          </a:solidFill>
                        </a:rPr>
                        <a:t>2</a:t>
                      </a:r>
                      <a:r>
                        <a:rPr lang="en-US" sz="3200" b="1" u="sng" baseline="30000" dirty="0" smtClean="0">
                          <a:solidFill>
                            <a:schemeClr val="bg1"/>
                          </a:solidFill>
                        </a:rPr>
                        <a:t>nd</a:t>
                      </a:r>
                      <a:r>
                        <a:rPr lang="en-US" sz="3200" b="1" u="sng" dirty="0" smtClean="0">
                          <a:solidFill>
                            <a:schemeClr val="bg1"/>
                          </a:solidFill>
                        </a:rPr>
                        <a:t> Period</a:t>
                      </a:r>
                      <a:endParaRPr lang="en-US" sz="3200" b="1" u="sng" dirty="0">
                        <a:solidFill>
                          <a:schemeClr val="bg1"/>
                        </a:solidFill>
                      </a:endParaRPr>
                    </a:p>
                  </a:txBody>
                  <a:tcPr/>
                </a:tc>
              </a:tr>
              <a:tr h="186600">
                <a:tc>
                  <a:txBody>
                    <a:bodyPr/>
                    <a:lstStyle/>
                    <a:p>
                      <a:r>
                        <a:rPr lang="en-US" sz="3200" b="1" dirty="0" err="1" smtClean="0"/>
                        <a:t>Amando</a:t>
                      </a:r>
                      <a:endParaRPr lang="en-US" sz="3200" b="1" dirty="0"/>
                    </a:p>
                  </a:txBody>
                  <a:tcPr/>
                </a:tc>
                <a:tc>
                  <a:txBody>
                    <a:bodyPr/>
                    <a:lstStyle/>
                    <a:p>
                      <a:r>
                        <a:rPr lang="en-US" sz="3200" b="1" dirty="0" smtClean="0"/>
                        <a:t>Destiny</a:t>
                      </a:r>
                      <a:endParaRPr lang="en-US" sz="3200" b="1" dirty="0"/>
                    </a:p>
                  </a:txBody>
                  <a:tcPr/>
                </a:tc>
              </a:tr>
              <a:tr h="186600">
                <a:tc>
                  <a:txBody>
                    <a:bodyPr/>
                    <a:lstStyle/>
                    <a:p>
                      <a:r>
                        <a:rPr lang="en-US" sz="3200" b="1" dirty="0" err="1" smtClean="0"/>
                        <a:t>Suchil</a:t>
                      </a:r>
                      <a:endParaRPr lang="en-US" sz="3200" b="1" dirty="0"/>
                    </a:p>
                  </a:txBody>
                  <a:tcPr/>
                </a:tc>
                <a:tc>
                  <a:txBody>
                    <a:bodyPr/>
                    <a:lstStyle/>
                    <a:p>
                      <a:r>
                        <a:rPr lang="en-US" sz="3200" b="1" dirty="0" smtClean="0"/>
                        <a:t>Angel</a:t>
                      </a:r>
                      <a:endParaRPr lang="en-US" sz="3200" b="1" dirty="0"/>
                    </a:p>
                  </a:txBody>
                  <a:tcPr/>
                </a:tc>
              </a:tr>
              <a:tr h="186600">
                <a:tc>
                  <a:txBody>
                    <a:bodyPr/>
                    <a:lstStyle/>
                    <a:p>
                      <a:r>
                        <a:rPr lang="en-US" sz="3200" b="1" dirty="0" err="1" smtClean="0"/>
                        <a:t>Bernell</a:t>
                      </a:r>
                      <a:endParaRPr lang="en-US" sz="3200" b="1" dirty="0"/>
                    </a:p>
                  </a:txBody>
                  <a:tcPr/>
                </a:tc>
                <a:tc>
                  <a:txBody>
                    <a:bodyPr/>
                    <a:lstStyle/>
                    <a:p>
                      <a:r>
                        <a:rPr lang="en-US" sz="3200" b="1" dirty="0" smtClean="0"/>
                        <a:t>Tierra</a:t>
                      </a:r>
                      <a:endParaRPr lang="en-US" sz="3200" b="1" dirty="0"/>
                    </a:p>
                  </a:txBody>
                  <a:tcPr/>
                </a:tc>
              </a:tr>
              <a:tr h="186600">
                <a:tc>
                  <a:txBody>
                    <a:bodyPr/>
                    <a:lstStyle/>
                    <a:p>
                      <a:r>
                        <a:rPr lang="en-US" sz="3200" b="1" dirty="0" smtClean="0"/>
                        <a:t>Cesar</a:t>
                      </a:r>
                      <a:endParaRPr lang="en-US" sz="3200" b="1" dirty="0"/>
                    </a:p>
                  </a:txBody>
                  <a:tcPr/>
                </a:tc>
                <a:tc>
                  <a:txBody>
                    <a:bodyPr/>
                    <a:lstStyle/>
                    <a:p>
                      <a:r>
                        <a:rPr lang="en-US" sz="3200" b="1" dirty="0" err="1" smtClean="0"/>
                        <a:t>Adelita</a:t>
                      </a:r>
                      <a:endParaRPr lang="en-US" sz="3200" b="1" dirty="0"/>
                    </a:p>
                  </a:txBody>
                  <a:tcPr/>
                </a:tc>
              </a:tr>
              <a:tr h="186600">
                <a:tc>
                  <a:txBody>
                    <a:bodyPr/>
                    <a:lstStyle/>
                    <a:p>
                      <a:r>
                        <a:rPr lang="en-US" sz="3200" b="1" dirty="0" smtClean="0"/>
                        <a:t>Jasmine</a:t>
                      </a:r>
                      <a:endParaRPr lang="en-US" sz="3200" b="1" dirty="0"/>
                    </a:p>
                  </a:txBody>
                  <a:tcPr/>
                </a:tc>
                <a:tc>
                  <a:txBody>
                    <a:bodyPr/>
                    <a:lstStyle/>
                    <a:p>
                      <a:r>
                        <a:rPr lang="en-US" sz="3200" b="1" dirty="0" smtClean="0"/>
                        <a:t>Jose R. </a:t>
                      </a:r>
                      <a:endParaRPr lang="en-US" sz="3200" b="1" dirty="0"/>
                    </a:p>
                  </a:txBody>
                  <a:tcPr/>
                </a:tc>
              </a:tr>
            </a:tbl>
          </a:graphicData>
        </a:graphic>
      </p:graphicFrame>
      <p:sp>
        <p:nvSpPr>
          <p:cNvPr id="5" name="TextBox 4"/>
          <p:cNvSpPr txBox="1"/>
          <p:nvPr/>
        </p:nvSpPr>
        <p:spPr>
          <a:xfrm>
            <a:off x="8568906" y="2708695"/>
            <a:ext cx="3623094" cy="3416320"/>
          </a:xfrm>
          <a:prstGeom prst="rect">
            <a:avLst/>
          </a:prstGeom>
          <a:noFill/>
        </p:spPr>
        <p:txBody>
          <a:bodyPr wrap="square" rtlCol="0">
            <a:spAutoFit/>
          </a:bodyPr>
          <a:lstStyle/>
          <a:p>
            <a:r>
              <a:rPr lang="en-US" sz="2400" b="1" dirty="0" smtClean="0"/>
              <a:t>TUTORIAL NORMS</a:t>
            </a:r>
          </a:p>
          <a:p>
            <a:pPr marL="285750" indent="-285750">
              <a:buFont typeface="Arial" panose="020B0604020202020204" pitchFamily="34" charset="0"/>
              <a:buChar char="•"/>
            </a:pPr>
            <a:r>
              <a:rPr lang="en-US" sz="2400" b="1" dirty="0" smtClean="0"/>
              <a:t>Check in with Mrs. Crandall (even if tardy)</a:t>
            </a:r>
          </a:p>
          <a:p>
            <a:pPr marL="285750" indent="-285750">
              <a:buFont typeface="Arial" panose="020B0604020202020204" pitchFamily="34" charset="0"/>
              <a:buChar char="•"/>
            </a:pPr>
            <a:r>
              <a:rPr lang="en-US" sz="2400" b="1" dirty="0" smtClean="0"/>
              <a:t>Usually will meet in cafeteria </a:t>
            </a:r>
          </a:p>
          <a:p>
            <a:pPr marL="285750" indent="-285750">
              <a:buFont typeface="Arial" panose="020B0604020202020204" pitchFamily="34" charset="0"/>
              <a:buChar char="•"/>
            </a:pPr>
            <a:r>
              <a:rPr lang="en-US" sz="2400" b="1" dirty="0" smtClean="0"/>
              <a:t>Responsible for all normal class work.</a:t>
            </a:r>
          </a:p>
          <a:p>
            <a:pPr marL="285750" indent="-285750">
              <a:buFont typeface="Arial" panose="020B0604020202020204" pitchFamily="34" charset="0"/>
              <a:buChar char="•"/>
            </a:pPr>
            <a:r>
              <a:rPr lang="en-US" sz="2400" b="1" dirty="0" smtClean="0"/>
              <a:t>Check the board for due dates.</a:t>
            </a:r>
            <a:endParaRPr lang="en-US" sz="2400" b="1" dirty="0"/>
          </a:p>
        </p:txBody>
      </p:sp>
    </p:spTree>
    <p:extLst>
      <p:ext uri="{BB962C8B-B14F-4D97-AF65-F5344CB8AC3E}">
        <p14:creationId xmlns:p14="http://schemas.microsoft.com/office/powerpoint/2010/main" val="336226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144"/>
            <a:ext cx="9784080" cy="1508760"/>
          </a:xfrm>
        </p:spPr>
        <p:txBody>
          <a:bodyPr/>
          <a:lstStyle/>
          <a:p>
            <a:r>
              <a:rPr lang="en-US" b="1" dirty="0" smtClean="0"/>
              <a:t>ANNOUNCEMENTS</a:t>
            </a:r>
            <a:endParaRPr lang="en-US" b="1" dirty="0"/>
          </a:p>
        </p:txBody>
      </p:sp>
      <p:sp>
        <p:nvSpPr>
          <p:cNvPr id="3" name="Content Placeholder 2"/>
          <p:cNvSpPr>
            <a:spLocks noGrp="1"/>
          </p:cNvSpPr>
          <p:nvPr>
            <p:ph idx="1"/>
          </p:nvPr>
        </p:nvSpPr>
        <p:spPr>
          <a:xfrm>
            <a:off x="1220172" y="1908164"/>
            <a:ext cx="9784080" cy="645256"/>
          </a:xfrm>
        </p:spPr>
        <p:txBody>
          <a:bodyPr>
            <a:normAutofit/>
          </a:bodyPr>
          <a:lstStyle/>
          <a:p>
            <a:pPr marL="0" indent="0" algn="ctr">
              <a:buNone/>
            </a:pPr>
            <a:r>
              <a:rPr lang="en-US" sz="3600" b="1" dirty="0" smtClean="0"/>
              <a:t>Small Group Tutorials Start Today!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5153070"/>
              </p:ext>
            </p:extLst>
          </p:nvPr>
        </p:nvGraphicFramePr>
        <p:xfrm>
          <a:off x="253917" y="2734208"/>
          <a:ext cx="8128000" cy="3474720"/>
        </p:xfrm>
        <a:graphic>
          <a:graphicData uri="http://schemas.openxmlformats.org/drawingml/2006/table">
            <a:tbl>
              <a:tblPr firstRow="1" bandRow="1">
                <a:tableStyleId>{5C22544A-7EE6-4342-B048-85BDC9FD1C3A}</a:tableStyleId>
              </a:tblPr>
              <a:tblGrid>
                <a:gridCol w="4064000"/>
                <a:gridCol w="4064000"/>
              </a:tblGrid>
              <a:tr h="186600">
                <a:tc>
                  <a:txBody>
                    <a:bodyPr/>
                    <a:lstStyle/>
                    <a:p>
                      <a:pPr algn="l"/>
                      <a:r>
                        <a:rPr lang="en-US" sz="3200" b="1" u="sng" dirty="0" smtClean="0">
                          <a:solidFill>
                            <a:schemeClr val="bg1"/>
                          </a:solidFill>
                        </a:rPr>
                        <a:t>5</a:t>
                      </a:r>
                      <a:r>
                        <a:rPr lang="en-US" sz="3200" b="1" u="sng" baseline="30000" dirty="0" smtClean="0">
                          <a:solidFill>
                            <a:schemeClr val="bg1"/>
                          </a:solidFill>
                        </a:rPr>
                        <a:t>th</a:t>
                      </a:r>
                      <a:r>
                        <a:rPr lang="en-US" sz="3200" b="1" u="sng" dirty="0" smtClean="0">
                          <a:solidFill>
                            <a:schemeClr val="bg1"/>
                          </a:solidFill>
                        </a:rPr>
                        <a:t> Period</a:t>
                      </a:r>
                      <a:endParaRPr lang="en-US" sz="3200" b="1" u="sng" dirty="0">
                        <a:solidFill>
                          <a:schemeClr val="bg1"/>
                        </a:solidFill>
                      </a:endParaRPr>
                    </a:p>
                  </a:txBody>
                  <a:tcPr/>
                </a:tc>
                <a:tc>
                  <a:txBody>
                    <a:bodyPr/>
                    <a:lstStyle/>
                    <a:p>
                      <a:pPr algn="l"/>
                      <a:r>
                        <a:rPr lang="en-US" sz="3200" b="1" u="sng" dirty="0" smtClean="0">
                          <a:solidFill>
                            <a:schemeClr val="bg1"/>
                          </a:solidFill>
                        </a:rPr>
                        <a:t>6</a:t>
                      </a:r>
                      <a:r>
                        <a:rPr lang="en-US" sz="3200" b="1" u="sng" baseline="30000" dirty="0" smtClean="0">
                          <a:solidFill>
                            <a:schemeClr val="bg1"/>
                          </a:solidFill>
                        </a:rPr>
                        <a:t>th</a:t>
                      </a:r>
                      <a:r>
                        <a:rPr lang="en-US" sz="3200" b="1" u="sng" dirty="0" smtClean="0">
                          <a:solidFill>
                            <a:schemeClr val="bg1"/>
                          </a:solidFill>
                        </a:rPr>
                        <a:t> Period</a:t>
                      </a:r>
                      <a:endParaRPr lang="en-US" sz="3200" b="1" u="sng" dirty="0">
                        <a:solidFill>
                          <a:schemeClr val="bg1"/>
                        </a:solidFill>
                      </a:endParaRPr>
                    </a:p>
                  </a:txBody>
                  <a:tcPr/>
                </a:tc>
              </a:tr>
              <a:tr h="186600">
                <a:tc>
                  <a:txBody>
                    <a:bodyPr/>
                    <a:lstStyle/>
                    <a:p>
                      <a:r>
                        <a:rPr lang="en-US" sz="3200" b="1" dirty="0" smtClean="0"/>
                        <a:t>Alfredo</a:t>
                      </a:r>
                      <a:endParaRPr lang="en-US" sz="3200" b="1" dirty="0"/>
                    </a:p>
                  </a:txBody>
                  <a:tcPr/>
                </a:tc>
                <a:tc>
                  <a:txBody>
                    <a:bodyPr/>
                    <a:lstStyle/>
                    <a:p>
                      <a:r>
                        <a:rPr lang="en-US" sz="3200" b="1" dirty="0" smtClean="0"/>
                        <a:t>Christian</a:t>
                      </a:r>
                      <a:endParaRPr lang="en-US" sz="3200" b="1" dirty="0"/>
                    </a:p>
                  </a:txBody>
                  <a:tcPr/>
                </a:tc>
              </a:tr>
              <a:tr h="186600">
                <a:tc>
                  <a:txBody>
                    <a:bodyPr/>
                    <a:lstStyle/>
                    <a:p>
                      <a:r>
                        <a:rPr lang="en-US" sz="3200" b="1" dirty="0" smtClean="0"/>
                        <a:t>Amy</a:t>
                      </a:r>
                      <a:endParaRPr lang="en-US" sz="3200" b="1" dirty="0"/>
                    </a:p>
                  </a:txBody>
                  <a:tcPr/>
                </a:tc>
                <a:tc>
                  <a:txBody>
                    <a:bodyPr/>
                    <a:lstStyle/>
                    <a:p>
                      <a:r>
                        <a:rPr lang="en-US" sz="3200" b="1" dirty="0" smtClean="0"/>
                        <a:t>Jose</a:t>
                      </a:r>
                      <a:endParaRPr lang="en-US" sz="3200" b="1" dirty="0"/>
                    </a:p>
                  </a:txBody>
                  <a:tcPr/>
                </a:tc>
              </a:tr>
              <a:tr h="186600">
                <a:tc>
                  <a:txBody>
                    <a:bodyPr/>
                    <a:lstStyle/>
                    <a:p>
                      <a:r>
                        <a:rPr lang="en-US" sz="3200" b="1" dirty="0" smtClean="0"/>
                        <a:t>Edna</a:t>
                      </a:r>
                      <a:endParaRPr lang="en-US" sz="3200" b="1" dirty="0"/>
                    </a:p>
                  </a:txBody>
                  <a:tcPr/>
                </a:tc>
                <a:tc>
                  <a:txBody>
                    <a:bodyPr/>
                    <a:lstStyle/>
                    <a:p>
                      <a:r>
                        <a:rPr lang="en-US" sz="3200" b="1" dirty="0" smtClean="0"/>
                        <a:t>Eric</a:t>
                      </a:r>
                      <a:endParaRPr lang="en-US" sz="3200" b="1" dirty="0"/>
                    </a:p>
                  </a:txBody>
                  <a:tcPr/>
                </a:tc>
              </a:tr>
              <a:tr h="186600">
                <a:tc>
                  <a:txBody>
                    <a:bodyPr/>
                    <a:lstStyle/>
                    <a:p>
                      <a:r>
                        <a:rPr lang="en-US" sz="3200" b="1" dirty="0" smtClean="0"/>
                        <a:t>Timothy</a:t>
                      </a:r>
                      <a:endParaRPr lang="en-US" sz="3200" b="1" dirty="0"/>
                    </a:p>
                  </a:txBody>
                  <a:tcPr/>
                </a:tc>
                <a:tc>
                  <a:txBody>
                    <a:bodyPr/>
                    <a:lstStyle/>
                    <a:p>
                      <a:r>
                        <a:rPr lang="en-US" sz="3200" b="1" dirty="0" smtClean="0"/>
                        <a:t>Kayla P.</a:t>
                      </a:r>
                      <a:endParaRPr lang="en-US" sz="3200" b="1" dirty="0"/>
                    </a:p>
                  </a:txBody>
                  <a:tcPr/>
                </a:tc>
              </a:tr>
              <a:tr h="186600">
                <a:tc>
                  <a:txBody>
                    <a:bodyPr/>
                    <a:lstStyle/>
                    <a:p>
                      <a:r>
                        <a:rPr lang="en-US" sz="3200" b="1" dirty="0" smtClean="0"/>
                        <a:t>Jermaine</a:t>
                      </a:r>
                      <a:endParaRPr lang="en-US" sz="3200" b="1" dirty="0"/>
                    </a:p>
                  </a:txBody>
                  <a:tcPr/>
                </a:tc>
                <a:tc>
                  <a:txBody>
                    <a:bodyPr/>
                    <a:lstStyle/>
                    <a:p>
                      <a:r>
                        <a:rPr lang="en-US" sz="3200" b="1" dirty="0" smtClean="0"/>
                        <a:t>Kayla S.</a:t>
                      </a:r>
                      <a:endParaRPr lang="en-US" sz="3200" b="1" dirty="0"/>
                    </a:p>
                  </a:txBody>
                  <a:tcPr/>
                </a:tc>
              </a:tr>
            </a:tbl>
          </a:graphicData>
        </a:graphic>
      </p:graphicFrame>
      <p:sp>
        <p:nvSpPr>
          <p:cNvPr id="5" name="TextBox 4"/>
          <p:cNvSpPr txBox="1"/>
          <p:nvPr/>
        </p:nvSpPr>
        <p:spPr>
          <a:xfrm>
            <a:off x="8568906" y="2708695"/>
            <a:ext cx="3623094" cy="3416320"/>
          </a:xfrm>
          <a:prstGeom prst="rect">
            <a:avLst/>
          </a:prstGeom>
          <a:noFill/>
        </p:spPr>
        <p:txBody>
          <a:bodyPr wrap="square" rtlCol="0">
            <a:spAutoFit/>
          </a:bodyPr>
          <a:lstStyle/>
          <a:p>
            <a:r>
              <a:rPr lang="en-US" sz="2400" b="1" dirty="0" smtClean="0"/>
              <a:t>TUTORIAL NORMS</a:t>
            </a:r>
          </a:p>
          <a:p>
            <a:pPr marL="285750" indent="-285750">
              <a:buFont typeface="Arial" panose="020B0604020202020204" pitchFamily="34" charset="0"/>
              <a:buChar char="•"/>
            </a:pPr>
            <a:r>
              <a:rPr lang="en-US" sz="2400" b="1" dirty="0" smtClean="0"/>
              <a:t>Check in with Mrs. Crandall (even if tardy)</a:t>
            </a:r>
          </a:p>
          <a:p>
            <a:pPr marL="285750" indent="-285750">
              <a:buFont typeface="Arial" panose="020B0604020202020204" pitchFamily="34" charset="0"/>
              <a:buChar char="•"/>
            </a:pPr>
            <a:r>
              <a:rPr lang="en-US" sz="2400" b="1" dirty="0" smtClean="0"/>
              <a:t>Usually will meet in cafeteria </a:t>
            </a:r>
          </a:p>
          <a:p>
            <a:pPr marL="285750" indent="-285750">
              <a:buFont typeface="Arial" panose="020B0604020202020204" pitchFamily="34" charset="0"/>
              <a:buChar char="•"/>
            </a:pPr>
            <a:r>
              <a:rPr lang="en-US" sz="2400" b="1" dirty="0" smtClean="0"/>
              <a:t>Responsible for all normal class work.</a:t>
            </a:r>
          </a:p>
          <a:p>
            <a:pPr marL="285750" indent="-285750">
              <a:buFont typeface="Arial" panose="020B0604020202020204" pitchFamily="34" charset="0"/>
              <a:buChar char="•"/>
            </a:pPr>
            <a:r>
              <a:rPr lang="en-US" sz="2400" b="1" dirty="0" smtClean="0"/>
              <a:t>Check the board for due dates.</a:t>
            </a:r>
            <a:endParaRPr lang="en-US" sz="2400" b="1" dirty="0"/>
          </a:p>
        </p:txBody>
      </p:sp>
    </p:spTree>
    <p:extLst>
      <p:ext uri="{BB962C8B-B14F-4D97-AF65-F5344CB8AC3E}">
        <p14:creationId xmlns:p14="http://schemas.microsoft.com/office/powerpoint/2010/main" val="37797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144"/>
            <a:ext cx="9784080" cy="1508760"/>
          </a:xfrm>
        </p:spPr>
        <p:txBody>
          <a:bodyPr/>
          <a:lstStyle/>
          <a:p>
            <a:r>
              <a:rPr lang="en-US" b="1" dirty="0" smtClean="0"/>
              <a:t>ANNOUNCEMENTS</a:t>
            </a:r>
            <a:endParaRPr lang="en-US" b="1" dirty="0"/>
          </a:p>
        </p:txBody>
      </p:sp>
      <p:sp>
        <p:nvSpPr>
          <p:cNvPr id="3" name="Content Placeholder 2"/>
          <p:cNvSpPr>
            <a:spLocks noGrp="1"/>
          </p:cNvSpPr>
          <p:nvPr>
            <p:ph idx="1"/>
          </p:nvPr>
        </p:nvSpPr>
        <p:spPr>
          <a:xfrm>
            <a:off x="1220172" y="1908164"/>
            <a:ext cx="9784080" cy="645256"/>
          </a:xfrm>
        </p:spPr>
        <p:txBody>
          <a:bodyPr>
            <a:normAutofit/>
          </a:bodyPr>
          <a:lstStyle/>
          <a:p>
            <a:pPr marL="0" indent="0" algn="ctr">
              <a:buNone/>
            </a:pPr>
            <a:r>
              <a:rPr lang="en-US" sz="3600" b="1" dirty="0" smtClean="0"/>
              <a:t>Small Group Tutorials Start Today!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56509752"/>
              </p:ext>
            </p:extLst>
          </p:nvPr>
        </p:nvGraphicFramePr>
        <p:xfrm>
          <a:off x="236664" y="2872231"/>
          <a:ext cx="8128000" cy="3474720"/>
        </p:xfrm>
        <a:graphic>
          <a:graphicData uri="http://schemas.openxmlformats.org/drawingml/2006/table">
            <a:tbl>
              <a:tblPr firstRow="1" bandRow="1">
                <a:tableStyleId>{5C22544A-7EE6-4342-B048-85BDC9FD1C3A}</a:tableStyleId>
              </a:tblPr>
              <a:tblGrid>
                <a:gridCol w="4064000"/>
                <a:gridCol w="4064000"/>
              </a:tblGrid>
              <a:tr h="186600">
                <a:tc>
                  <a:txBody>
                    <a:bodyPr/>
                    <a:lstStyle/>
                    <a:p>
                      <a:pPr algn="l"/>
                      <a:r>
                        <a:rPr lang="en-US" sz="3200" b="1" u="sng" dirty="0" smtClean="0">
                          <a:solidFill>
                            <a:schemeClr val="bg1"/>
                          </a:solidFill>
                        </a:rPr>
                        <a:t>7</a:t>
                      </a:r>
                      <a:r>
                        <a:rPr lang="en-US" sz="3200" b="1" u="sng" baseline="30000" dirty="0" smtClean="0">
                          <a:solidFill>
                            <a:schemeClr val="bg1"/>
                          </a:solidFill>
                        </a:rPr>
                        <a:t>th</a:t>
                      </a:r>
                      <a:r>
                        <a:rPr lang="en-US" sz="3200" b="1" u="sng" dirty="0" smtClean="0">
                          <a:solidFill>
                            <a:schemeClr val="bg1"/>
                          </a:solidFill>
                        </a:rPr>
                        <a:t> Period </a:t>
                      </a:r>
                      <a:endParaRPr lang="en-US" sz="3200" b="1" u="sng" dirty="0">
                        <a:solidFill>
                          <a:schemeClr val="bg1"/>
                        </a:solidFill>
                      </a:endParaRPr>
                    </a:p>
                  </a:txBody>
                  <a:tcPr/>
                </a:tc>
                <a:tc>
                  <a:txBody>
                    <a:bodyPr/>
                    <a:lstStyle/>
                    <a:p>
                      <a:pPr algn="l"/>
                      <a:r>
                        <a:rPr lang="en-US" sz="3200" b="1" u="sng" dirty="0" smtClean="0">
                          <a:solidFill>
                            <a:schemeClr val="bg1"/>
                          </a:solidFill>
                        </a:rPr>
                        <a:t>8</a:t>
                      </a:r>
                      <a:r>
                        <a:rPr lang="en-US" sz="3200" b="1" u="sng" baseline="30000" dirty="0" smtClean="0">
                          <a:solidFill>
                            <a:schemeClr val="bg1"/>
                          </a:solidFill>
                        </a:rPr>
                        <a:t>th</a:t>
                      </a:r>
                      <a:r>
                        <a:rPr lang="en-US" sz="3200" b="1" u="sng" baseline="0" dirty="0" smtClean="0">
                          <a:solidFill>
                            <a:schemeClr val="bg1"/>
                          </a:solidFill>
                        </a:rPr>
                        <a:t> Period</a:t>
                      </a:r>
                      <a:endParaRPr lang="en-US" sz="3200" b="1" u="sng" dirty="0">
                        <a:solidFill>
                          <a:schemeClr val="bg1"/>
                        </a:solidFill>
                      </a:endParaRPr>
                    </a:p>
                  </a:txBody>
                  <a:tcPr/>
                </a:tc>
              </a:tr>
              <a:tr h="186600">
                <a:tc>
                  <a:txBody>
                    <a:bodyPr/>
                    <a:lstStyle/>
                    <a:p>
                      <a:r>
                        <a:rPr lang="en-US" sz="3200" b="1" dirty="0" smtClean="0"/>
                        <a:t>Erica</a:t>
                      </a:r>
                      <a:endParaRPr lang="en-US" sz="3200" b="1" dirty="0"/>
                    </a:p>
                  </a:txBody>
                  <a:tcPr/>
                </a:tc>
                <a:tc>
                  <a:txBody>
                    <a:bodyPr/>
                    <a:lstStyle/>
                    <a:p>
                      <a:r>
                        <a:rPr lang="en-US" sz="3200" b="1" dirty="0" smtClean="0"/>
                        <a:t>Jose</a:t>
                      </a:r>
                      <a:endParaRPr lang="en-US" sz="3200" b="1" dirty="0"/>
                    </a:p>
                  </a:txBody>
                  <a:tcPr/>
                </a:tc>
              </a:tr>
              <a:tr h="186600">
                <a:tc>
                  <a:txBody>
                    <a:bodyPr/>
                    <a:lstStyle/>
                    <a:p>
                      <a:r>
                        <a:rPr lang="en-US" sz="3200" b="1" dirty="0" err="1" smtClean="0"/>
                        <a:t>Yari</a:t>
                      </a:r>
                      <a:endParaRPr lang="en-US" sz="3200" b="1" dirty="0"/>
                    </a:p>
                  </a:txBody>
                  <a:tcPr/>
                </a:tc>
                <a:tc>
                  <a:txBody>
                    <a:bodyPr/>
                    <a:lstStyle/>
                    <a:p>
                      <a:r>
                        <a:rPr lang="en-US" sz="3200" b="1" dirty="0" smtClean="0"/>
                        <a:t>Taylor</a:t>
                      </a:r>
                      <a:endParaRPr lang="en-US" sz="3200" b="1" dirty="0"/>
                    </a:p>
                  </a:txBody>
                  <a:tcPr/>
                </a:tc>
              </a:tr>
              <a:tr h="186600">
                <a:tc>
                  <a:txBody>
                    <a:bodyPr/>
                    <a:lstStyle/>
                    <a:p>
                      <a:r>
                        <a:rPr lang="en-US" sz="3200" b="1" dirty="0" smtClean="0"/>
                        <a:t>Kristy</a:t>
                      </a:r>
                      <a:endParaRPr lang="en-US" sz="3200" b="1" dirty="0"/>
                    </a:p>
                  </a:txBody>
                  <a:tcPr/>
                </a:tc>
                <a:tc>
                  <a:txBody>
                    <a:bodyPr/>
                    <a:lstStyle/>
                    <a:p>
                      <a:r>
                        <a:rPr lang="en-US" sz="3200" b="1" dirty="0" smtClean="0"/>
                        <a:t>Reggie</a:t>
                      </a:r>
                      <a:endParaRPr lang="en-US" sz="3200" b="1" dirty="0"/>
                    </a:p>
                  </a:txBody>
                  <a:tcPr/>
                </a:tc>
              </a:tr>
              <a:tr h="186600">
                <a:tc>
                  <a:txBody>
                    <a:bodyPr/>
                    <a:lstStyle/>
                    <a:p>
                      <a:r>
                        <a:rPr lang="en-US" sz="3200" b="1" dirty="0" err="1" smtClean="0"/>
                        <a:t>Norel</a:t>
                      </a:r>
                      <a:endParaRPr lang="en-US" sz="3200" b="1" dirty="0"/>
                    </a:p>
                  </a:txBody>
                  <a:tcPr/>
                </a:tc>
                <a:tc>
                  <a:txBody>
                    <a:bodyPr/>
                    <a:lstStyle/>
                    <a:p>
                      <a:r>
                        <a:rPr lang="en-US" sz="3200" b="1" dirty="0" smtClean="0"/>
                        <a:t>Cristal</a:t>
                      </a:r>
                      <a:endParaRPr lang="en-US" sz="3200" b="1" dirty="0"/>
                    </a:p>
                  </a:txBody>
                  <a:tcPr/>
                </a:tc>
              </a:tr>
              <a:tr h="186600">
                <a:tc>
                  <a:txBody>
                    <a:bodyPr/>
                    <a:lstStyle/>
                    <a:p>
                      <a:r>
                        <a:rPr lang="en-US" sz="3200" b="1" dirty="0" smtClean="0"/>
                        <a:t>Ezekiel</a:t>
                      </a:r>
                      <a:endParaRPr lang="en-US" sz="3200" b="1" dirty="0"/>
                    </a:p>
                  </a:txBody>
                  <a:tcPr/>
                </a:tc>
                <a:tc>
                  <a:txBody>
                    <a:bodyPr/>
                    <a:lstStyle/>
                    <a:p>
                      <a:r>
                        <a:rPr lang="en-US" sz="3200" b="1" dirty="0" smtClean="0"/>
                        <a:t>Jacob</a:t>
                      </a:r>
                      <a:endParaRPr lang="en-US" sz="3200" b="1" dirty="0"/>
                    </a:p>
                  </a:txBody>
                  <a:tcPr/>
                </a:tc>
              </a:tr>
            </a:tbl>
          </a:graphicData>
        </a:graphic>
      </p:graphicFrame>
      <p:sp>
        <p:nvSpPr>
          <p:cNvPr id="5" name="TextBox 4"/>
          <p:cNvSpPr txBox="1"/>
          <p:nvPr/>
        </p:nvSpPr>
        <p:spPr>
          <a:xfrm>
            <a:off x="8568906" y="2829465"/>
            <a:ext cx="3623094" cy="3416320"/>
          </a:xfrm>
          <a:prstGeom prst="rect">
            <a:avLst/>
          </a:prstGeom>
          <a:noFill/>
        </p:spPr>
        <p:txBody>
          <a:bodyPr wrap="square" rtlCol="0">
            <a:spAutoFit/>
          </a:bodyPr>
          <a:lstStyle/>
          <a:p>
            <a:r>
              <a:rPr lang="en-US" sz="2400" b="1" dirty="0" smtClean="0"/>
              <a:t>TUTORIAL NORMS</a:t>
            </a:r>
          </a:p>
          <a:p>
            <a:pPr marL="285750" indent="-285750">
              <a:buFont typeface="Arial" panose="020B0604020202020204" pitchFamily="34" charset="0"/>
              <a:buChar char="•"/>
            </a:pPr>
            <a:r>
              <a:rPr lang="en-US" sz="2400" b="1" dirty="0" smtClean="0"/>
              <a:t>Check in with Mrs. Crandall (even if tardy)</a:t>
            </a:r>
          </a:p>
          <a:p>
            <a:pPr marL="285750" indent="-285750">
              <a:buFont typeface="Arial" panose="020B0604020202020204" pitchFamily="34" charset="0"/>
              <a:buChar char="•"/>
            </a:pPr>
            <a:r>
              <a:rPr lang="en-US" sz="2400" b="1" dirty="0" smtClean="0"/>
              <a:t>Usually will meet in cafeteria </a:t>
            </a:r>
          </a:p>
          <a:p>
            <a:pPr marL="285750" indent="-285750">
              <a:buFont typeface="Arial" panose="020B0604020202020204" pitchFamily="34" charset="0"/>
              <a:buChar char="•"/>
            </a:pPr>
            <a:r>
              <a:rPr lang="en-US" sz="2400" b="1" dirty="0" smtClean="0"/>
              <a:t>Responsible for all normal class work.</a:t>
            </a:r>
          </a:p>
          <a:p>
            <a:pPr marL="285750" indent="-285750">
              <a:buFont typeface="Arial" panose="020B0604020202020204" pitchFamily="34" charset="0"/>
              <a:buChar char="•"/>
            </a:pPr>
            <a:r>
              <a:rPr lang="en-US" sz="2400" b="1" dirty="0" smtClean="0"/>
              <a:t>Check the board for due dates.</a:t>
            </a:r>
            <a:endParaRPr lang="en-US" sz="2400" b="1" dirty="0"/>
          </a:p>
        </p:txBody>
      </p:sp>
    </p:spTree>
    <p:extLst>
      <p:ext uri="{BB962C8B-B14F-4D97-AF65-F5344CB8AC3E}">
        <p14:creationId xmlns:p14="http://schemas.microsoft.com/office/powerpoint/2010/main" val="24017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Today’s Focus: </a:t>
            </a:r>
            <a:br>
              <a:rPr lang="en-US" dirty="0" smtClean="0"/>
            </a:br>
            <a:r>
              <a:rPr lang="en-US" dirty="0" smtClean="0"/>
              <a:t>Expository Writing</a:t>
            </a:r>
            <a:endParaRPr lang="en-US" dirty="0"/>
          </a:p>
        </p:txBody>
      </p:sp>
    </p:spTree>
    <p:extLst>
      <p:ext uri="{BB962C8B-B14F-4D97-AF65-F5344CB8AC3E}">
        <p14:creationId xmlns:p14="http://schemas.microsoft.com/office/powerpoint/2010/main" val="4217350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47705" y="4005740"/>
            <a:ext cx="6591782" cy="8849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12191999" cy="1086928"/>
          </a:xfrm>
        </p:spPr>
        <p:txBody>
          <a:bodyPr/>
          <a:lstStyle/>
          <a:p>
            <a:r>
              <a:rPr lang="en-US" b="1" dirty="0" smtClean="0"/>
              <a:t>Comments from previous Timed writing</a:t>
            </a:r>
            <a:endParaRPr lang="en-US" b="1" dirty="0"/>
          </a:p>
        </p:txBody>
      </p:sp>
      <p:sp>
        <p:nvSpPr>
          <p:cNvPr id="5" name="Content Placeholder 2"/>
          <p:cNvSpPr txBox="1">
            <a:spLocks/>
          </p:cNvSpPr>
          <p:nvPr/>
        </p:nvSpPr>
        <p:spPr>
          <a:xfrm>
            <a:off x="253042" y="1955737"/>
            <a:ext cx="11938958" cy="401374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742950" indent="-742950">
              <a:buFont typeface="+mj-lt"/>
              <a:buAutoNum type="arabicPeriod"/>
            </a:pPr>
            <a:r>
              <a:rPr lang="en-US" sz="3600" b="1" dirty="0" smtClean="0"/>
              <a:t>Poor attention getters (</a:t>
            </a:r>
            <a:r>
              <a:rPr lang="en-US" sz="3600" b="1" dirty="0" smtClean="0"/>
              <a:t>hooks)</a:t>
            </a:r>
          </a:p>
          <a:p>
            <a:pPr marL="1428750" lvl="3" indent="-742950">
              <a:buFont typeface="+mj-lt"/>
              <a:buAutoNum type="alphaLcParenR"/>
            </a:pPr>
            <a:r>
              <a:rPr lang="en-US" sz="2600" b="1" dirty="0" smtClean="0"/>
              <a:t>No </a:t>
            </a:r>
            <a:r>
              <a:rPr lang="en-US" sz="2600" b="1" dirty="0" smtClean="0"/>
              <a:t>questions!</a:t>
            </a:r>
          </a:p>
          <a:p>
            <a:pPr marL="742950" indent="-742950">
              <a:buFont typeface="+mj-lt"/>
              <a:buAutoNum type="arabicPeriod"/>
            </a:pPr>
            <a:r>
              <a:rPr lang="en-US" sz="3600" b="1" dirty="0" smtClean="0"/>
              <a:t>No “YOU” – do not persuade</a:t>
            </a:r>
          </a:p>
          <a:p>
            <a:pPr marL="742950" indent="-742950">
              <a:buFont typeface="+mj-lt"/>
              <a:buAutoNum type="arabicPeriod"/>
            </a:pPr>
            <a:r>
              <a:rPr lang="en-US" sz="3600" b="1" dirty="0" smtClean="0"/>
              <a:t>Lack of CLEAR thesis statement</a:t>
            </a:r>
          </a:p>
          <a:p>
            <a:pPr marL="742950" indent="-742950">
              <a:buFont typeface="+mj-lt"/>
              <a:buAutoNum type="arabicPeriod"/>
            </a:pPr>
            <a:r>
              <a:rPr lang="en-US" sz="3600" b="1" dirty="0" smtClean="0"/>
              <a:t>Lack of DETAILS with examples – very vague</a:t>
            </a:r>
          </a:p>
          <a:p>
            <a:pPr marL="742950" indent="-742950">
              <a:buFont typeface="+mj-lt"/>
              <a:buAutoNum type="arabicPeriod"/>
            </a:pPr>
            <a:r>
              <a:rPr lang="en-US" sz="3600" b="1" dirty="0" smtClean="0"/>
              <a:t>Not having a thorough conclusion, or having a conclusion at all. </a:t>
            </a:r>
          </a:p>
          <a:p>
            <a:endParaRPr lang="en-US" sz="3600" b="1" dirty="0" smtClean="0"/>
          </a:p>
          <a:p>
            <a:endParaRPr lang="en-US" dirty="0">
              <a:solidFill>
                <a:srgbClr val="C00000"/>
              </a:solidFill>
            </a:endParaRPr>
          </a:p>
        </p:txBody>
      </p:sp>
    </p:spTree>
    <p:extLst>
      <p:ext uri="{BB962C8B-B14F-4D97-AF65-F5344CB8AC3E}">
        <p14:creationId xmlns:p14="http://schemas.microsoft.com/office/powerpoint/2010/main" val="21681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212" y="0"/>
            <a:ext cx="10878690" cy="6875996"/>
          </a:xfrm>
        </p:spPr>
      </p:pic>
      <p:sp>
        <p:nvSpPr>
          <p:cNvPr id="3" name="Rectangle 2"/>
          <p:cNvSpPr/>
          <p:nvPr/>
        </p:nvSpPr>
        <p:spPr>
          <a:xfrm>
            <a:off x="715212" y="4106174"/>
            <a:ext cx="6625087" cy="845389"/>
          </a:xfrm>
          <a:prstGeom prst="rect">
            <a:avLst/>
          </a:prstGeom>
          <a:solidFill>
            <a:srgbClr val="FFC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60" y="530086"/>
            <a:ext cx="9784080" cy="1052423"/>
          </a:xfrm>
        </p:spPr>
        <p:txBody>
          <a:bodyPr>
            <a:normAutofit fontScale="90000"/>
          </a:bodyPr>
          <a:lstStyle/>
          <a:p>
            <a:pPr algn="ctr"/>
            <a:r>
              <a:rPr lang="en-US" b="1" dirty="0" smtClean="0"/>
              <a:t>Today’s goal is </a:t>
            </a:r>
            <a:r>
              <a:rPr lang="en-US" b="1" dirty="0"/>
              <a:t>to Incorporate </a:t>
            </a:r>
            <a:r>
              <a:rPr lang="en-US" b="1" dirty="0">
                <a:solidFill>
                  <a:schemeClr val="bg1"/>
                </a:solidFill>
              </a:rPr>
              <a:t>MEANINGFUL</a:t>
            </a:r>
            <a:r>
              <a:rPr lang="en-US" b="1" dirty="0"/>
              <a:t>, </a:t>
            </a:r>
            <a:r>
              <a:rPr lang="en-US" b="1" dirty="0">
                <a:solidFill>
                  <a:schemeClr val="bg1"/>
                </a:solidFill>
              </a:rPr>
              <a:t>APPROPRIATE</a:t>
            </a:r>
            <a:r>
              <a:rPr lang="en-US" b="1" dirty="0"/>
              <a:t>, </a:t>
            </a:r>
            <a:r>
              <a:rPr lang="en-US" b="1" dirty="0">
                <a:solidFill>
                  <a:schemeClr val="bg1"/>
                </a:solidFill>
              </a:rPr>
              <a:t>SPECIFIC</a:t>
            </a:r>
            <a:r>
              <a:rPr lang="en-US" b="1" dirty="0"/>
              <a:t> examples into our expository writing</a:t>
            </a:r>
          </a:p>
        </p:txBody>
      </p:sp>
      <p:sp>
        <p:nvSpPr>
          <p:cNvPr id="3" name="Content Placeholder 2"/>
          <p:cNvSpPr>
            <a:spLocks noGrp="1"/>
          </p:cNvSpPr>
          <p:nvPr>
            <p:ph idx="1"/>
          </p:nvPr>
        </p:nvSpPr>
        <p:spPr>
          <a:xfrm>
            <a:off x="229572" y="1946229"/>
            <a:ext cx="11317857" cy="4401561"/>
          </a:xfrm>
        </p:spPr>
        <p:txBody>
          <a:bodyPr>
            <a:normAutofit fontScale="92500" lnSpcReduction="10000"/>
          </a:bodyPr>
          <a:lstStyle/>
          <a:p>
            <a:pPr marL="0" indent="0" algn="ctr">
              <a:buNone/>
            </a:pPr>
            <a:r>
              <a:rPr lang="en-US" sz="4400" b="1" dirty="0" smtClean="0"/>
              <a:t>But what does meaningful and appropriate mean?</a:t>
            </a:r>
          </a:p>
          <a:p>
            <a:r>
              <a:rPr lang="en-US" sz="4400" b="1" dirty="0" smtClean="0">
                <a:solidFill>
                  <a:schemeClr val="accent2">
                    <a:lumMod val="50000"/>
                  </a:schemeClr>
                </a:solidFill>
              </a:rPr>
              <a:t>Ask yourself do your examples add meaning or depth to the essay?</a:t>
            </a:r>
          </a:p>
          <a:p>
            <a:r>
              <a:rPr lang="en-US" sz="4400" b="1" dirty="0" smtClean="0">
                <a:solidFill>
                  <a:schemeClr val="accent2">
                    <a:lumMod val="50000"/>
                  </a:schemeClr>
                </a:solidFill>
              </a:rPr>
              <a:t>Do your examples directly relate to the prompt?</a:t>
            </a:r>
          </a:p>
          <a:p>
            <a:r>
              <a:rPr lang="en-US" sz="4400" b="1" dirty="0" smtClean="0">
                <a:solidFill>
                  <a:schemeClr val="accent2">
                    <a:lumMod val="50000"/>
                  </a:schemeClr>
                </a:solidFill>
              </a:rPr>
              <a:t>Have you fully developed the idea or ideas of your specific example?</a:t>
            </a:r>
          </a:p>
          <a:p>
            <a:pPr marL="0" indent="0">
              <a:buNone/>
            </a:pPr>
            <a:endParaRPr lang="en-US" sz="4400" b="1" dirty="0" smtClean="0"/>
          </a:p>
          <a:p>
            <a:pPr marL="0" indent="0">
              <a:buNone/>
            </a:pPr>
            <a:endParaRPr lang="en-US" sz="4400" b="1" dirty="0"/>
          </a:p>
        </p:txBody>
      </p:sp>
    </p:spTree>
    <p:extLst>
      <p:ext uri="{BB962C8B-B14F-4D97-AF65-F5344CB8AC3E}">
        <p14:creationId xmlns:p14="http://schemas.microsoft.com/office/powerpoint/2010/main" val="16690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TC103090430[[fn=Banded]]</Template>
  <TotalTime>2490</TotalTime>
  <Words>2128</Words>
  <Application>Microsoft Office PowerPoint</Application>
  <PresentationFormat>Widescreen</PresentationFormat>
  <Paragraphs>254</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Wingdings</vt:lpstr>
      <vt:lpstr>Banded</vt:lpstr>
      <vt:lpstr>Come in &amp; sit Quietly. </vt:lpstr>
      <vt:lpstr>ANNOUNCEMENTS</vt:lpstr>
      <vt:lpstr>ANNOUNCEMENTS</vt:lpstr>
      <vt:lpstr>ANNOUNCEMENTS</vt:lpstr>
      <vt:lpstr>ANNOUNCEMENTS</vt:lpstr>
      <vt:lpstr>Today’s Focus:  Expository Writing</vt:lpstr>
      <vt:lpstr>Comments from previous Timed writing</vt:lpstr>
      <vt:lpstr>PowerPoint Presentation</vt:lpstr>
      <vt:lpstr>Today’s goal is to Incorporate MEANINGFUL, APPROPRIATE, SPECIFIC examples into our expository writing</vt:lpstr>
      <vt:lpstr>What should a paragraph look like?</vt:lpstr>
      <vt:lpstr>Score: 1</vt:lpstr>
      <vt:lpstr>Score: 3</vt:lpstr>
      <vt:lpstr>SCORE: 1</vt:lpstr>
      <vt:lpstr>SCORE: 2</vt:lpstr>
      <vt:lpstr>SCORE: 1</vt:lpstr>
      <vt:lpstr>PowerPoint Presentation</vt:lpstr>
      <vt:lpstr>Score: 3</vt:lpstr>
      <vt:lpstr>SCORE: 4</vt:lpstr>
      <vt:lpstr>Score:3 / 4</vt:lpstr>
      <vt:lpstr>Rewrite </vt:lpstr>
      <vt:lpstr>WANT TO LOOK OVER YOUR “HERO” ESSAY?</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Jessica L</dc:creator>
  <cp:lastModifiedBy>Weber, Jessica L</cp:lastModifiedBy>
  <cp:revision>42</cp:revision>
  <cp:lastPrinted>2014-02-11T02:43:50Z</cp:lastPrinted>
  <dcterms:created xsi:type="dcterms:W3CDTF">2014-02-05T16:47:53Z</dcterms:created>
  <dcterms:modified xsi:type="dcterms:W3CDTF">2014-02-11T03:13:20Z</dcterms:modified>
</cp:coreProperties>
</file>