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4" r:id="rId2"/>
    <p:sldId id="256" r:id="rId3"/>
    <p:sldId id="272" r:id="rId4"/>
    <p:sldId id="274" r:id="rId5"/>
    <p:sldId id="273" r:id="rId6"/>
    <p:sldId id="258" r:id="rId7"/>
    <p:sldId id="259" r:id="rId8"/>
    <p:sldId id="257" r:id="rId9"/>
    <p:sldId id="275" r:id="rId10"/>
    <p:sldId id="276" r:id="rId11"/>
    <p:sldId id="260" r:id="rId12"/>
    <p:sldId id="261" r:id="rId13"/>
    <p:sldId id="262" r:id="rId14"/>
    <p:sldId id="263" r:id="rId15"/>
    <p:sldId id="265" r:id="rId16"/>
    <p:sldId id="267" r:id="rId17"/>
    <p:sldId id="268" r:id="rId18"/>
    <p:sldId id="269" r:id="rId19"/>
    <p:sldId id="270" r:id="rId20"/>
    <p:sldId id="27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ber, Jessica L" initials="WJL" lastIdx="1" clrIdx="0">
    <p:extLst>
      <p:ext uri="{19B8F6BF-5375-455C-9EA6-DF929625EA0E}">
        <p15:presenceInfo xmlns:p15="http://schemas.microsoft.com/office/powerpoint/2012/main" userId="S-1-5-21-96542473-2255485000-3093417802-6589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45" d="100"/>
          <a:sy n="45" d="100"/>
        </p:scale>
        <p:origin x="102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2-20T07:21:39.440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BB37-67E1-420F-B488-3DE93FA3DF1F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6382-B15D-466F-9E7D-0603461872B7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72AE-FC7B-40BA-8844-0693A2434617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8D-9508-4A2C-8FBC-4C089BA52EE5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1C89-C29A-4D79-B5A1-1F424905E9A1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C248-0691-4AB1-BB8B-882D656FF160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4B09-E178-460F-B46D-023FA9745608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2E06-21B3-4A3D-A6C8-F0DFEB8AB04D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C01-41FD-4607-B8B1-976991065B2D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0A7-C153-476A-BA27-5BE657EA7C21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C2EC-F3EA-4AFE-88D7-51A6BBFDBA8B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F2EAB5F-78EB-45CA-9E26-D1BAA0AA6EEC}" type="datetimeFigureOut">
              <a:rPr lang="en-US" dirty="0"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jweber1\Desktop\online-countdown.swf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jweber1\Desktop\online-countdown.swf" TargetMode="External"/><Relationship Id="rId5" Type="http://schemas.openxmlformats.org/officeDocument/2006/relationships/comments" Target="../comments/commen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jweber1\Desktop\online-countdown.swf" TargetMode="Externa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jweber1\Desktop\online-countdown.swf" TargetMode="Externa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jweber1\Desktop\online-countdown.swf" TargetMode="Externa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jweber1\Desktop\online-countdown.swf" TargetMode="Externa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jweber1\Desktop\online-countdown.swf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jweber1\Desktop\online-countdown.swf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jweber1\Desktop\online-countdown.swf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jweber1\Desktop\online-countdown.swf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2368497"/>
            <a:ext cx="9692640" cy="712967"/>
          </a:xfrm>
        </p:spPr>
        <p:txBody>
          <a:bodyPr/>
          <a:lstStyle/>
          <a:p>
            <a:pPr algn="ctr"/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" y="3048000"/>
            <a:ext cx="10405872" cy="313213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200" b="1" dirty="0" smtClean="0"/>
              <a:t>Complete the “02.20.2014 Entrance Ticket” on </a:t>
            </a:r>
            <a:r>
              <a:rPr lang="en-US" sz="3200" b="1" dirty="0" err="1" smtClean="0"/>
              <a:t>EdModo</a:t>
            </a:r>
            <a:endParaRPr lang="en-US" sz="3200" b="1" dirty="0" smtClean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Period: Observer (Mrs. Higgins) will be with us today.</a:t>
            </a:r>
          </a:p>
          <a:p>
            <a:pPr marL="0" indent="0" algn="ctr">
              <a:buNone/>
            </a:pPr>
            <a:r>
              <a:rPr lang="en-US" sz="3200" dirty="0" smtClean="0"/>
              <a:t>22 </a:t>
            </a:r>
            <a:r>
              <a:rPr lang="en-US" sz="3200" dirty="0" smtClean="0"/>
              <a:t>days until STAAR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3232" y="4150904"/>
            <a:ext cx="9692640" cy="712967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355640">
            <a:off x="7178040" y="304799"/>
            <a:ext cx="37338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</a:t>
            </a:r>
            <a:r>
              <a:rPr lang="en-US" sz="3200" b="1" baseline="30000" dirty="0" smtClean="0"/>
              <a:t>st</a:t>
            </a:r>
            <a:r>
              <a:rPr lang="en-US" sz="3200" b="1" dirty="0" smtClean="0"/>
              <a:t> Period Small Group: Meet by the door!</a:t>
            </a:r>
            <a:endParaRPr lang="en-US" sz="3200" b="1" dirty="0"/>
          </a:p>
        </p:txBody>
      </p:sp>
      <p:pic>
        <p:nvPicPr>
          <p:cNvPr id="6" name="online-countdown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8905" y="70236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60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32" y="140473"/>
            <a:ext cx="11280648" cy="6062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you need to do to be successful…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592" y="2316480"/>
            <a:ext cx="9970008" cy="295655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chemeClr val="accent3"/>
                </a:solidFill>
              </a:rPr>
              <a:t>Try your best.</a:t>
            </a:r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chemeClr val="accent3"/>
                </a:solidFill>
              </a:rPr>
              <a:t>Keep an eye on the time.</a:t>
            </a:r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chemeClr val="accent3"/>
                </a:solidFill>
              </a:rPr>
              <a:t>Stay focused.</a:t>
            </a:r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chemeClr val="accent3"/>
                </a:solidFill>
              </a:rPr>
              <a:t>Individual assignment but ON TASK </a:t>
            </a:r>
            <a:r>
              <a:rPr lang="en-US" sz="2800" b="1" u="sng" dirty="0" smtClean="0">
                <a:solidFill>
                  <a:schemeClr val="accent3"/>
                </a:solidFill>
              </a:rPr>
              <a:t>WHISPERS </a:t>
            </a:r>
            <a:r>
              <a:rPr lang="en-US" sz="2800" b="1" dirty="0" smtClean="0">
                <a:solidFill>
                  <a:schemeClr val="accent3"/>
                </a:solidFill>
              </a:rPr>
              <a:t>to your table are okay.</a:t>
            </a:r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chemeClr val="accent3"/>
                </a:solidFill>
              </a:rPr>
              <a:t>Raise your hand for help.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6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193"/>
            <a:ext cx="9692640" cy="6672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Prompt 2:  Read &amp; Annotate </a:t>
            </a:r>
            <a:endParaRPr lang="en-US" dirty="0"/>
          </a:p>
        </p:txBody>
      </p:sp>
      <p:pic>
        <p:nvPicPr>
          <p:cNvPr id="4" name="Content Placeholder 7" descr="Expository Pillar.docx:2 - Word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3" t="19022" r="35284" b="10691"/>
          <a:stretch/>
        </p:blipFill>
        <p:spPr>
          <a:xfrm>
            <a:off x="7300502" y="1945420"/>
            <a:ext cx="4008120" cy="4838803"/>
          </a:xfrm>
        </p:spPr>
      </p:pic>
      <p:sp>
        <p:nvSpPr>
          <p:cNvPr id="7" name="Rounded Rectangle 6"/>
          <p:cNvSpPr/>
          <p:nvPr/>
        </p:nvSpPr>
        <p:spPr>
          <a:xfrm rot="274378">
            <a:off x="5364250" y="2637473"/>
            <a:ext cx="4663440" cy="2499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Group 1: Post </a:t>
            </a:r>
            <a:r>
              <a:rPr lang="en-US" sz="2800" b="1" dirty="0" smtClean="0"/>
              <a:t>your THESIS STATEMENT on </a:t>
            </a:r>
            <a:r>
              <a:rPr lang="en-US" sz="2800" b="1" dirty="0" err="1" smtClean="0"/>
              <a:t>EdModo</a:t>
            </a:r>
            <a:r>
              <a:rPr lang="en-US" sz="2800" b="1" dirty="0" smtClean="0"/>
              <a:t> as a reply to </a:t>
            </a:r>
            <a:r>
              <a:rPr lang="en-US" sz="2800" b="1" dirty="0" smtClean="0"/>
              <a:t>Prompt 2! </a:t>
            </a:r>
            <a:endParaRPr lang="en-US" sz="2800" b="1" dirty="0"/>
          </a:p>
        </p:txBody>
      </p:sp>
      <p:pic>
        <p:nvPicPr>
          <p:cNvPr id="8" name="online-countdown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931182" y="0"/>
            <a:ext cx="2377440" cy="17830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185" y="1032368"/>
            <a:ext cx="83972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Read the following quotation.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“The weak can never forgive. Forgiveness is the attribute of </a:t>
            </a:r>
          </a:p>
          <a:p>
            <a:pPr lvl="0"/>
            <a:r>
              <a:rPr lang="en-US" dirty="0" smtClean="0"/>
              <a:t>the strong. --Gandhi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For some, forgiving others can be easy while others </a:t>
            </a:r>
          </a:p>
          <a:p>
            <a:pPr lvl="0"/>
            <a:r>
              <a:rPr lang="en-US" dirty="0" smtClean="0"/>
              <a:t>say it is challenging. </a:t>
            </a:r>
          </a:p>
          <a:p>
            <a:pPr lvl="0"/>
            <a:endParaRPr lang="en-US" dirty="0" smtClean="0"/>
          </a:p>
          <a:p>
            <a:r>
              <a:rPr lang="en-US" dirty="0"/>
              <a:t>Write an essay describing the effect of </a:t>
            </a:r>
            <a:r>
              <a:rPr lang="en-US" dirty="0" smtClean="0"/>
              <a:t>forgiveness. 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Be sure to –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clearly state your thesis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Organize and develop your ideas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Choose your words carefully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Edit your writing for grammar, mechanics, and spelling</a:t>
            </a:r>
          </a:p>
          <a:p>
            <a:pPr lvl="0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185" y="1551416"/>
            <a:ext cx="6766560" cy="7179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9185" y="5598953"/>
            <a:ext cx="3072865" cy="114300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27432" rIns="91440" bIns="45720" rtlCol="0" anchor="b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Checklist</a:t>
            </a:r>
          </a:p>
          <a:p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</a:t>
            </a:r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Understand</a:t>
            </a:r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Prompt</a:t>
            </a:r>
            <a:endParaRPr lang="en-US" sz="3200" b="0" dirty="0" smtClean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Brainstorm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Determine Main Ideas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Thesis</a:t>
            </a:r>
            <a:endParaRPr lang="en-US" sz="3200" b="0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7949849" y="706874"/>
            <a:ext cx="148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 minutes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7667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193"/>
            <a:ext cx="9692640" cy="6672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Prompt 3:  Read &amp; Annotate </a:t>
            </a:r>
            <a:endParaRPr lang="en-US" dirty="0"/>
          </a:p>
        </p:txBody>
      </p:sp>
      <p:pic>
        <p:nvPicPr>
          <p:cNvPr id="4" name="Content Placeholder 7" descr="Expository Pillar.docx:2 - Word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3" t="19022" r="35284" b="10691"/>
          <a:stretch/>
        </p:blipFill>
        <p:spPr>
          <a:xfrm>
            <a:off x="7300502" y="1945420"/>
            <a:ext cx="4008120" cy="4838803"/>
          </a:xfrm>
        </p:spPr>
      </p:pic>
      <p:pic>
        <p:nvPicPr>
          <p:cNvPr id="8" name="online-countdown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931182" y="0"/>
            <a:ext cx="2377440" cy="17830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185" y="891540"/>
            <a:ext cx="724131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Read the following quotation.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“</a:t>
            </a:r>
            <a:r>
              <a:rPr lang="en-US" dirty="0"/>
              <a:t>Respect for ourselves guides our morals; respect for others guides our manners” </a:t>
            </a:r>
            <a:r>
              <a:rPr lang="en-US" dirty="0" smtClean="0"/>
              <a:t>― </a:t>
            </a:r>
            <a:r>
              <a:rPr lang="en-US" dirty="0"/>
              <a:t>Laurence Sterne 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In the Victorian era, a person’s manners showed their social class and, therefore, their worth. </a:t>
            </a:r>
          </a:p>
          <a:p>
            <a:pPr lvl="0"/>
            <a:endParaRPr lang="en-US" dirty="0" smtClean="0"/>
          </a:p>
          <a:p>
            <a:pPr lvl="0"/>
            <a:r>
              <a:rPr lang="en-US" dirty="0"/>
              <a:t>Write an essay explaining the importance of having good manners </a:t>
            </a:r>
            <a:endParaRPr lang="en-US" dirty="0" smtClean="0"/>
          </a:p>
          <a:p>
            <a:pPr lvl="0"/>
            <a:r>
              <a:rPr lang="en-US" dirty="0" smtClean="0"/>
              <a:t>or </a:t>
            </a:r>
            <a:r>
              <a:rPr lang="en-US" dirty="0"/>
              <a:t>etiquette.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Be sure to –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clearly state your thesis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Organize and develop your ideas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Choose your words carefully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Edit your writing for grammar, mechanics, and spelling</a:t>
            </a:r>
          </a:p>
          <a:p>
            <a:pPr lvl="0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185" y="1371600"/>
            <a:ext cx="7241317" cy="822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74378">
            <a:off x="5364250" y="2637473"/>
            <a:ext cx="4663440" cy="2499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Group </a:t>
            </a:r>
            <a:r>
              <a:rPr lang="en-US" sz="2800" b="1" dirty="0" smtClean="0"/>
              <a:t>2: </a:t>
            </a:r>
            <a:r>
              <a:rPr lang="en-US" sz="2800" b="1" dirty="0" smtClean="0"/>
              <a:t>Post </a:t>
            </a:r>
            <a:r>
              <a:rPr lang="en-US" sz="2800" b="1" dirty="0" smtClean="0"/>
              <a:t>your THESIS STATEMENT on </a:t>
            </a:r>
            <a:r>
              <a:rPr lang="en-US" sz="2800" b="1" dirty="0" err="1" smtClean="0"/>
              <a:t>EdModo</a:t>
            </a:r>
            <a:r>
              <a:rPr lang="en-US" sz="2800" b="1" dirty="0" smtClean="0"/>
              <a:t> as a reply to </a:t>
            </a:r>
            <a:r>
              <a:rPr lang="en-US" sz="2800" b="1" dirty="0" smtClean="0"/>
              <a:t>Prompt 3! </a:t>
            </a:r>
            <a:endParaRPr lang="en-US" sz="2800" b="1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9185" y="5598953"/>
            <a:ext cx="3072865" cy="114300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27432" rIns="91440" bIns="45720" rtlCol="0" anchor="b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Checklist</a:t>
            </a:r>
          </a:p>
          <a:p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</a:t>
            </a:r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Understand</a:t>
            </a:r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Prompt</a:t>
            </a:r>
            <a:endParaRPr lang="en-US" sz="3200" b="0" dirty="0" smtClean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Brainstorm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Determine Main Ideas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Thesis</a:t>
            </a:r>
            <a:endParaRPr lang="en-US" sz="3200" b="0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8016374" y="728139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8 minutes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018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193"/>
            <a:ext cx="9692640" cy="6672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Prompt 4:  Read &amp; Annotate </a:t>
            </a:r>
            <a:endParaRPr lang="en-US" dirty="0"/>
          </a:p>
        </p:txBody>
      </p:sp>
      <p:pic>
        <p:nvPicPr>
          <p:cNvPr id="4" name="Content Placeholder 7" descr="Expository Pillar.docx:2 - Word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3" t="19022" r="35284" b="10691"/>
          <a:stretch/>
        </p:blipFill>
        <p:spPr>
          <a:xfrm>
            <a:off x="7300502" y="1945420"/>
            <a:ext cx="4008120" cy="4838803"/>
          </a:xfrm>
        </p:spPr>
      </p:pic>
      <p:pic>
        <p:nvPicPr>
          <p:cNvPr id="8" name="online-countdown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931182" y="0"/>
            <a:ext cx="2377440" cy="17830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185" y="1187498"/>
            <a:ext cx="83972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Read the following quotation.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“We are stuck in a generation where loyalty is just a tattoo, </a:t>
            </a:r>
          </a:p>
          <a:p>
            <a:pPr lvl="0"/>
            <a:r>
              <a:rPr lang="en-US" dirty="0" smtClean="0"/>
              <a:t>love is a quote, and lying is the new truth.” – Armin </a:t>
            </a:r>
            <a:r>
              <a:rPr lang="en-US" dirty="0" err="1" smtClean="0"/>
              <a:t>Ferzovic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How is the current generation to sustain business without loyalty?</a:t>
            </a:r>
          </a:p>
          <a:p>
            <a:pPr lvl="0"/>
            <a:endParaRPr lang="en-US" dirty="0" smtClean="0"/>
          </a:p>
          <a:p>
            <a:pPr lvl="0"/>
            <a:r>
              <a:rPr lang="en-US" dirty="0"/>
              <a:t>Write an essay describing how loyalty affects society. 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Be sure to –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clearly state your thesis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Organize and develop your ideas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Choose your words carefully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Edit your writing for grammar, mechanics, and spelling</a:t>
            </a:r>
          </a:p>
          <a:p>
            <a:pPr lvl="0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185" y="1664972"/>
            <a:ext cx="6787645" cy="822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74378">
            <a:off x="5364250" y="2637473"/>
            <a:ext cx="4663440" cy="2499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Group </a:t>
            </a:r>
            <a:r>
              <a:rPr lang="en-US" sz="2800" b="1" dirty="0" smtClean="0"/>
              <a:t>3: </a:t>
            </a:r>
            <a:r>
              <a:rPr lang="en-US" sz="2800" b="1" dirty="0" smtClean="0"/>
              <a:t>Post </a:t>
            </a:r>
            <a:r>
              <a:rPr lang="en-US" sz="2800" b="1" dirty="0" smtClean="0"/>
              <a:t>your THESIS STATEMENT on </a:t>
            </a:r>
            <a:r>
              <a:rPr lang="en-US" sz="2800" b="1" dirty="0" err="1" smtClean="0"/>
              <a:t>EdModo</a:t>
            </a:r>
            <a:r>
              <a:rPr lang="en-US" sz="2800" b="1" dirty="0" smtClean="0"/>
              <a:t> as a reply to </a:t>
            </a:r>
            <a:r>
              <a:rPr lang="en-US" sz="2800" b="1" dirty="0" smtClean="0"/>
              <a:t>Prompt 4! </a:t>
            </a:r>
            <a:endParaRPr lang="en-US" sz="2800" b="1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9185" y="5598953"/>
            <a:ext cx="3072865" cy="114300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27432" rIns="91440" bIns="45720" rtlCol="0" anchor="b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Checklist</a:t>
            </a:r>
          </a:p>
          <a:p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</a:t>
            </a:r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Understand</a:t>
            </a:r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Prompt</a:t>
            </a:r>
            <a:endParaRPr lang="en-US" sz="3200" b="0" dirty="0" smtClean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Brainstorm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Determine Main Ideas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Thesis</a:t>
            </a:r>
            <a:endParaRPr lang="en-US" sz="3200" b="0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8016374" y="706874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7 minutes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59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193"/>
            <a:ext cx="9692640" cy="6672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Prompt 5:  Read &amp; Annotate </a:t>
            </a:r>
            <a:endParaRPr lang="en-US" dirty="0"/>
          </a:p>
        </p:txBody>
      </p:sp>
      <p:pic>
        <p:nvPicPr>
          <p:cNvPr id="4" name="Content Placeholder 7" descr="Expository Pillar.docx:2 - Word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3" t="19022" r="35284" b="10691"/>
          <a:stretch/>
        </p:blipFill>
        <p:spPr>
          <a:xfrm>
            <a:off x="7300502" y="1945420"/>
            <a:ext cx="4008120" cy="4838803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67640" y="5641223"/>
            <a:ext cx="4023360" cy="1143000"/>
          </a:xfrm>
          <a:prstGeom prst="rect">
            <a:avLst/>
          </a:prstGeom>
        </p:spPr>
        <p:txBody>
          <a:bodyPr vert="horz" lIns="91440" tIns="27432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Checklist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Brainstorm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Determine Main Ideas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Thesis</a:t>
            </a:r>
            <a:endParaRPr lang="en-US" sz="3200" b="0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8" name="online-countdown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931182" y="0"/>
            <a:ext cx="2377440" cy="17830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596" y="894853"/>
            <a:ext cx="736269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Read the following quotation.</a:t>
            </a:r>
          </a:p>
          <a:p>
            <a:pPr lvl="0"/>
            <a:endParaRPr lang="en-US" dirty="0" smtClean="0"/>
          </a:p>
          <a:p>
            <a:pPr lvl="0"/>
            <a:r>
              <a:rPr lang="en-US" dirty="0"/>
              <a:t>“The things you own end up owning you. It's only after you lose everything that you're free to do anything.” </a:t>
            </a:r>
            <a:r>
              <a:rPr lang="en-US" dirty="0" smtClean="0"/>
              <a:t>― </a:t>
            </a:r>
            <a:r>
              <a:rPr lang="en-US" dirty="0"/>
              <a:t>Chuck Palahniuk, </a:t>
            </a:r>
            <a:r>
              <a:rPr lang="en-US" i="1" dirty="0"/>
              <a:t>Fight Club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 smtClean="0"/>
              <a:t>Many people buy a pair of Jordan’s even though they do not have the money for rent. </a:t>
            </a:r>
          </a:p>
          <a:p>
            <a:pPr lvl="0"/>
            <a:endParaRPr lang="en-US" dirty="0" smtClean="0"/>
          </a:p>
          <a:p>
            <a:pPr lvl="0"/>
            <a:r>
              <a:rPr lang="en-US" dirty="0"/>
              <a:t>Write an essay informing the reader about the consequences of </a:t>
            </a:r>
            <a:endParaRPr lang="en-US" dirty="0" smtClean="0"/>
          </a:p>
          <a:p>
            <a:pPr lvl="0"/>
            <a:r>
              <a:rPr lang="en-US" dirty="0" smtClean="0"/>
              <a:t>being </a:t>
            </a:r>
            <a:r>
              <a:rPr lang="en-US" dirty="0"/>
              <a:t>materialistic. </a:t>
            </a:r>
          </a:p>
          <a:p>
            <a:pPr lvl="0"/>
            <a:endParaRPr lang="en-US" sz="1100" dirty="0"/>
          </a:p>
          <a:p>
            <a:pPr lvl="0"/>
            <a:r>
              <a:rPr lang="en-US" dirty="0" smtClean="0"/>
              <a:t>Be sure to –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clearly state your thesis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Organize and develop your ideas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Choose your words carefully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Edit your writing for grammar, mechanics, and spelling</a:t>
            </a:r>
          </a:p>
          <a:p>
            <a:pPr lvl="0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6596" y="1417320"/>
            <a:ext cx="6989044" cy="9395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4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Expository Planning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Brainstorming + Thesis + Specific Examples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881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193"/>
            <a:ext cx="9692640" cy="6672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Prompt 1:  Read &amp; Annotate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231104">
            <a:off x="8473440" y="970911"/>
            <a:ext cx="2697480" cy="682487"/>
          </a:xfrm>
          <a:prstGeom prst="rect">
            <a:avLst/>
          </a:prstGeom>
        </p:spPr>
        <p:txBody>
          <a:bodyPr vert="horz" lIns="91440" tIns="27432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0" dirty="0" smtClean="0">
                <a:solidFill>
                  <a:schemeClr val="accent4"/>
                </a:solidFill>
                <a:latin typeface="Arial Rounded MT Bold" panose="020F0704030504030204" pitchFamily="34" charset="0"/>
              </a:rPr>
              <a:t>Whole Class</a:t>
            </a:r>
            <a:endParaRPr lang="en-US" sz="4800" b="0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" y="1920240"/>
            <a:ext cx="83972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Read the following quotation.</a:t>
            </a:r>
          </a:p>
          <a:p>
            <a:pPr lvl="0"/>
            <a:endParaRPr lang="en-US" dirty="0" smtClean="0"/>
          </a:p>
          <a:p>
            <a:pPr lvl="0"/>
            <a:r>
              <a:rPr lang="en-US" dirty="0"/>
              <a:t> “Justice will not be served until those who are unaffected are as outraged as those who are.” </a:t>
            </a:r>
            <a:r>
              <a:rPr lang="en-US" dirty="0" smtClean="0"/>
              <a:t>― </a:t>
            </a:r>
            <a:r>
              <a:rPr lang="en-US" dirty="0"/>
              <a:t>Benjamin Franklin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Justice and revenge are not the same concept, and those who think they are have never known true justice.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Write </a:t>
            </a:r>
            <a:r>
              <a:rPr lang="en-US" dirty="0"/>
              <a:t>an essay describing the importance of justice.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Be sure to –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clearly state your thesis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Organize and develop your ideas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Choose your words carefully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Edit your writing for grammar, mechanics, and spelling</a:t>
            </a:r>
          </a:p>
          <a:p>
            <a:pPr lvl="0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1960" y="2392680"/>
            <a:ext cx="8549640" cy="822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4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Expository Pillar.docx:2 - Word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3" t="19022" r="35284" b="10691"/>
          <a:stretch/>
        </p:blipFill>
        <p:spPr>
          <a:xfrm>
            <a:off x="182880" y="271341"/>
            <a:ext cx="5455920" cy="6586659"/>
          </a:xfr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248400" y="271341"/>
            <a:ext cx="5410200" cy="1051560"/>
          </a:xfrm>
          <a:prstGeom prst="rect">
            <a:avLst/>
          </a:prstGeom>
        </p:spPr>
        <p:txBody>
          <a:bodyPr vert="horz" lIns="91440" tIns="27432" rIns="91440" bIns="45720" rtlCol="0" anchor="b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b="0" dirty="0" smtClean="0">
                <a:solidFill>
                  <a:schemeClr val="accent4"/>
                </a:solidFill>
                <a:latin typeface="Arial Rounded MT Bold" panose="020F0704030504030204" pitchFamily="34" charset="0"/>
              </a:rPr>
              <a:t>Prompt:</a:t>
            </a:r>
          </a:p>
          <a:p>
            <a:pPr lvl="0"/>
            <a:r>
              <a:rPr lang="en-US" sz="4500" dirty="0">
                <a:solidFill>
                  <a:schemeClr val="tx2">
                    <a:lumMod val="50000"/>
                  </a:schemeClr>
                </a:solidFill>
              </a:rPr>
              <a:t>Write an essay describing the importance of justice. </a:t>
            </a:r>
          </a:p>
          <a:p>
            <a:endParaRPr lang="en-US" sz="3200" b="0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437120" y="5181600"/>
            <a:ext cx="4023360" cy="1143000"/>
          </a:xfrm>
          <a:prstGeom prst="rect">
            <a:avLst/>
          </a:prstGeom>
        </p:spPr>
        <p:txBody>
          <a:bodyPr vert="horz" lIns="91440" tIns="27432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Checklist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Brainstorm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Determine Main Ideas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Thesis</a:t>
            </a:r>
            <a:endParaRPr lang="en-US" sz="3200" b="0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193"/>
            <a:ext cx="9692640" cy="6672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Prompt 6:  Read &amp; Annotate </a:t>
            </a:r>
            <a:endParaRPr lang="en-US" dirty="0"/>
          </a:p>
        </p:txBody>
      </p:sp>
      <p:pic>
        <p:nvPicPr>
          <p:cNvPr id="4" name="Content Placeholder 7" descr="Expository Pillar.docx:2 - Word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3" t="19022" r="35284" b="10691"/>
          <a:stretch/>
        </p:blipFill>
        <p:spPr>
          <a:xfrm>
            <a:off x="7300502" y="1945420"/>
            <a:ext cx="4008120" cy="4838803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51230" y="5641223"/>
            <a:ext cx="4023360" cy="1143000"/>
          </a:xfrm>
          <a:prstGeom prst="rect">
            <a:avLst/>
          </a:prstGeom>
        </p:spPr>
        <p:txBody>
          <a:bodyPr vert="horz" lIns="91440" tIns="27432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Checklist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Brainstorm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Determine Main Ideas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Thesis</a:t>
            </a:r>
            <a:endParaRPr lang="en-US" sz="3200" b="0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rot="274378">
            <a:off x="5364250" y="2637473"/>
            <a:ext cx="4663440" cy="2499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Group 1: Post on </a:t>
            </a:r>
            <a:r>
              <a:rPr lang="en-US" sz="2800" b="1" dirty="0" err="1" smtClean="0"/>
              <a:t>EdModo</a:t>
            </a:r>
            <a:r>
              <a:rPr lang="en-US" sz="2800" b="1" dirty="0" smtClean="0"/>
              <a:t> as a reply to prompt! </a:t>
            </a:r>
            <a:endParaRPr lang="en-US" sz="2800" b="1" dirty="0"/>
          </a:p>
        </p:txBody>
      </p:sp>
      <p:pic>
        <p:nvPicPr>
          <p:cNvPr id="8" name="online-countdown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931182" y="0"/>
            <a:ext cx="2377440" cy="17830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1230" y="1290161"/>
            <a:ext cx="70335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Read the following quotation.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Nothing for me is original. I am the combined effort of everyone I have ever know.” – Chuck Palahniuk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People are often shaped by their environment.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Write an essay explaining how </a:t>
            </a:r>
            <a:r>
              <a:rPr lang="en-US" dirty="0"/>
              <a:t>one’s identity is tied to experience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Be sure to –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clearly state your thesis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Organize and develop your ideas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Choose your words carefully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Edit your writing for grammar, mechanics, and spelling</a:t>
            </a:r>
          </a:p>
          <a:p>
            <a:pPr lvl="0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1230" y="1767840"/>
            <a:ext cx="7049272" cy="822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7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193"/>
            <a:ext cx="9692640" cy="6672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Prompt 7:  Read &amp; Annotate </a:t>
            </a:r>
            <a:endParaRPr lang="en-US" dirty="0"/>
          </a:p>
        </p:txBody>
      </p:sp>
      <p:pic>
        <p:nvPicPr>
          <p:cNvPr id="4" name="Content Placeholder 7" descr="Expository Pillar.docx:2 - Word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3" t="19022" r="35284" b="10691"/>
          <a:stretch/>
        </p:blipFill>
        <p:spPr>
          <a:xfrm>
            <a:off x="7300502" y="1945420"/>
            <a:ext cx="4008120" cy="4838803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51230" y="5585460"/>
            <a:ext cx="4023360" cy="1143000"/>
          </a:xfrm>
          <a:prstGeom prst="rect">
            <a:avLst/>
          </a:prstGeom>
        </p:spPr>
        <p:txBody>
          <a:bodyPr vert="horz" lIns="91440" tIns="27432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Checklist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Brainstorm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Determine Main Ideas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Thesis</a:t>
            </a:r>
            <a:endParaRPr lang="en-US" sz="3200" b="0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rot="274378">
            <a:off x="5364250" y="2637473"/>
            <a:ext cx="4663440" cy="2499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Group 2: Post on </a:t>
            </a:r>
            <a:r>
              <a:rPr lang="en-US" sz="2800" b="1" dirty="0" err="1" smtClean="0"/>
              <a:t>EdModo</a:t>
            </a:r>
            <a:r>
              <a:rPr lang="en-US" sz="2800" b="1" dirty="0" smtClean="0"/>
              <a:t> as a reply to prompt! </a:t>
            </a:r>
            <a:endParaRPr lang="en-US" sz="2800" b="1" dirty="0"/>
          </a:p>
        </p:txBody>
      </p:sp>
      <p:pic>
        <p:nvPicPr>
          <p:cNvPr id="8" name="online-countdown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931182" y="0"/>
            <a:ext cx="2377440" cy="17830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3652" y="1040963"/>
            <a:ext cx="721586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Read the following quotation.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“The community fails without the drive of the individual, but the drive dies without the support of the community. 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People need each other regardless of where the support comes from - the business community, religious community, or neighborhood community.</a:t>
            </a:r>
          </a:p>
          <a:p>
            <a:pPr lvl="0"/>
            <a:endParaRPr lang="en-US" dirty="0" smtClean="0"/>
          </a:p>
          <a:p>
            <a:pPr lvl="0"/>
            <a:r>
              <a:rPr lang="en-US" dirty="0"/>
              <a:t>Write an essay </a:t>
            </a:r>
            <a:r>
              <a:rPr lang="en-US" dirty="0" smtClean="0"/>
              <a:t>explaining the importance of community.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 smtClean="0"/>
              <a:t>Be sure to –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clearly state your thesis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Organize and develop your ideas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Choose your words carefully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Edit your writing for grammar, mechanics, and spelling</a:t>
            </a:r>
          </a:p>
          <a:p>
            <a:pPr lvl="0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1230" y="1615440"/>
            <a:ext cx="7049272" cy="6419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3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Brainstorming &amp; Thesis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Expository Writing </a:t>
            </a:r>
            <a:r>
              <a:rPr lang="en-US" sz="32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Bootcamp</a:t>
            </a:r>
            <a:endParaRPr lang="en-US" sz="32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91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193"/>
            <a:ext cx="9692640" cy="6672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Prompt 8:  Read &amp; Annotate </a:t>
            </a:r>
            <a:endParaRPr lang="en-US" dirty="0"/>
          </a:p>
        </p:txBody>
      </p:sp>
      <p:pic>
        <p:nvPicPr>
          <p:cNvPr id="4" name="Content Placeholder 7" descr="Expository Pillar.docx:2 - Word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3" t="19022" r="35284" b="10691"/>
          <a:stretch/>
        </p:blipFill>
        <p:spPr>
          <a:xfrm>
            <a:off x="7300502" y="1945420"/>
            <a:ext cx="4008120" cy="4838803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9560" y="5464340"/>
            <a:ext cx="4023360" cy="1143000"/>
          </a:xfrm>
          <a:prstGeom prst="rect">
            <a:avLst/>
          </a:prstGeom>
        </p:spPr>
        <p:txBody>
          <a:bodyPr vert="horz" lIns="91440" tIns="27432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Checklist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Brainstorm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Determine Main Ideas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Thesis</a:t>
            </a:r>
            <a:endParaRPr lang="en-US" sz="3200" b="0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rot="274378">
            <a:off x="5364250" y="2637473"/>
            <a:ext cx="4663440" cy="2499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Group 3: Post on </a:t>
            </a:r>
            <a:r>
              <a:rPr lang="en-US" sz="2800" b="1" dirty="0" err="1" smtClean="0"/>
              <a:t>EdModo</a:t>
            </a:r>
            <a:r>
              <a:rPr lang="en-US" sz="2800" b="1" dirty="0" smtClean="0"/>
              <a:t> as a reply to prompt! </a:t>
            </a:r>
            <a:endParaRPr lang="en-US" sz="2800" b="1" dirty="0"/>
          </a:p>
        </p:txBody>
      </p:sp>
      <p:pic>
        <p:nvPicPr>
          <p:cNvPr id="8" name="online-countdown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931182" y="0"/>
            <a:ext cx="2377440" cy="17830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6971" y="1015780"/>
            <a:ext cx="83972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Read the following quotation.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“The only man who never makes mistakes is the man who </a:t>
            </a:r>
          </a:p>
          <a:p>
            <a:pPr lvl="0"/>
            <a:r>
              <a:rPr lang="en-US" dirty="0" smtClean="0"/>
              <a:t>never does anything.” -- Theodore Roosevelt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Bystanders are never heroes nor villains. </a:t>
            </a:r>
          </a:p>
          <a:p>
            <a:pPr lvl="0"/>
            <a:endParaRPr lang="en-US" dirty="0" smtClean="0"/>
          </a:p>
          <a:p>
            <a:pPr lvl="0"/>
            <a:r>
              <a:rPr lang="en-US" dirty="0"/>
              <a:t>Write an essay informing the reader of the positives and negatives of inaction.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Be sure to –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clearly state your thesis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Organize and develop your ideas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Choose your words carefully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Edit your writing for grammar, mechanics, and spelling</a:t>
            </a:r>
          </a:p>
          <a:p>
            <a:pPr lvl="0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9560" y="1439644"/>
            <a:ext cx="7049272" cy="822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7153"/>
            <a:ext cx="9692640" cy="6520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Today’s Goal: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720" y="2407921"/>
            <a:ext cx="9110472" cy="239268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To practice </a:t>
            </a:r>
            <a:r>
              <a:rPr lang="en-US" sz="3200" b="1" dirty="0" smtClean="0">
                <a:solidFill>
                  <a:schemeClr val="accent4"/>
                </a:solidFill>
              </a:rPr>
              <a:t>brainstorming</a:t>
            </a:r>
            <a:r>
              <a:rPr lang="en-US" sz="3200" b="1" dirty="0" smtClean="0"/>
              <a:t>, determining </a:t>
            </a:r>
            <a:r>
              <a:rPr lang="en-US" sz="3200" b="1" dirty="0" smtClean="0">
                <a:solidFill>
                  <a:schemeClr val="accent4"/>
                </a:solidFill>
              </a:rPr>
              <a:t>main ideas</a:t>
            </a:r>
            <a:r>
              <a:rPr lang="en-US" sz="3200" b="1" dirty="0" smtClean="0"/>
              <a:t>, and writing </a:t>
            </a:r>
            <a:r>
              <a:rPr lang="en-US" sz="3200" b="1" dirty="0" smtClean="0">
                <a:solidFill>
                  <a:schemeClr val="accent4"/>
                </a:solidFill>
              </a:rPr>
              <a:t>thesis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chemeClr val="accent4"/>
                </a:solidFill>
              </a:rPr>
              <a:t>statements</a:t>
            </a:r>
          </a:p>
          <a:p>
            <a:r>
              <a:rPr lang="en-US" sz="3200" b="1" dirty="0" smtClean="0"/>
              <a:t>To make the planning process automatic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0901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92640" cy="773609"/>
          </a:xfrm>
        </p:spPr>
        <p:txBody>
          <a:bodyPr/>
          <a:lstStyle/>
          <a:p>
            <a:r>
              <a:rPr lang="en-US" dirty="0" smtClean="0"/>
              <a:t>Expository Pillar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52" y="1737360"/>
            <a:ext cx="8595360" cy="435133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Number each page </a:t>
            </a:r>
          </a:p>
          <a:p>
            <a:pPr marL="0" indent="0">
              <a:buNone/>
            </a:pPr>
            <a:r>
              <a:rPr lang="en-US" sz="3600" dirty="0"/>
              <a:t>  </a:t>
            </a:r>
            <a:r>
              <a:rPr lang="en-US" sz="3600" dirty="0" smtClean="0"/>
              <a:t>by </a:t>
            </a:r>
            <a:r>
              <a:rPr lang="en-US" sz="3600" dirty="0"/>
              <a:t>t</a:t>
            </a:r>
            <a:r>
              <a:rPr lang="en-US" sz="3600" dirty="0" smtClean="0"/>
              <a:t>he title </a:t>
            </a:r>
          </a:p>
          <a:p>
            <a:r>
              <a:rPr lang="en-US" sz="3600" dirty="0" smtClean="0"/>
              <a:t>#1-10</a:t>
            </a:r>
            <a:endParaRPr lang="en-US" sz="3600" dirty="0"/>
          </a:p>
        </p:txBody>
      </p:sp>
      <p:pic>
        <p:nvPicPr>
          <p:cNvPr id="4" name="Picture 3" descr="Expository Pillar.docx - Wor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8" t="22335" r="13286"/>
          <a:stretch/>
        </p:blipFill>
        <p:spPr>
          <a:xfrm>
            <a:off x="4846320" y="1937896"/>
            <a:ext cx="7208520" cy="492010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9281160" y="1983616"/>
            <a:ext cx="671189" cy="60300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96400" y="2001845"/>
            <a:ext cx="6559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#1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pic>
        <p:nvPicPr>
          <p:cNvPr id="7" name="online-countdown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6065" y="4187349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38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193"/>
            <a:ext cx="9692640" cy="6672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Prompt: Read &amp; Annotate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231104">
            <a:off x="8343900" y="512196"/>
            <a:ext cx="2697480" cy="682487"/>
          </a:xfrm>
          <a:prstGeom prst="rect">
            <a:avLst/>
          </a:prstGeom>
        </p:spPr>
        <p:txBody>
          <a:bodyPr vert="horz" lIns="91440" tIns="27432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0" dirty="0" smtClean="0">
                <a:solidFill>
                  <a:schemeClr val="accent4"/>
                </a:solidFill>
                <a:latin typeface="Arial Rounded MT Bold" panose="020F0704030504030204" pitchFamily="34" charset="0"/>
              </a:rPr>
              <a:t>DEMO</a:t>
            </a:r>
            <a:endParaRPr lang="en-US" sz="4800" b="0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" y="1920240"/>
            <a:ext cx="83972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Read the following quotation.</a:t>
            </a:r>
          </a:p>
          <a:p>
            <a:pPr lvl="0"/>
            <a:endParaRPr lang="en-US" dirty="0" smtClean="0"/>
          </a:p>
          <a:p>
            <a:pPr lvl="0" algn="ctr"/>
            <a:r>
              <a:rPr lang="en-US" dirty="0" smtClean="0"/>
              <a:t>“The first steps towards success is when you refuse to be </a:t>
            </a:r>
          </a:p>
          <a:p>
            <a:pPr lvl="0" algn="ctr"/>
            <a:r>
              <a:rPr lang="en-US" dirty="0" smtClean="0"/>
              <a:t>captive of your environment” – Mark Caine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People should consider whether the things around them are helping them towards success or holding them back.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Write </a:t>
            </a:r>
            <a:r>
              <a:rPr lang="en-US" dirty="0"/>
              <a:t>an essay </a:t>
            </a:r>
            <a:r>
              <a:rPr lang="en-US" dirty="0" smtClean="0"/>
              <a:t>describing how people can be a product of their environment.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Be sure to –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clearly state your thesis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Organize and develop your ideas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Choose your words carefully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Edit your writing for grammar, mechanics, and spelling</a:t>
            </a:r>
          </a:p>
          <a:p>
            <a:pPr lvl="0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47800" y="2407920"/>
            <a:ext cx="6537960" cy="822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7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92640" cy="682487"/>
          </a:xfrm>
        </p:spPr>
        <p:txBody>
          <a:bodyPr/>
          <a:lstStyle/>
          <a:p>
            <a:r>
              <a:rPr lang="en-US" dirty="0" smtClean="0"/>
              <a:t>Brainstorm, Main Ideas, Thesis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984636"/>
            <a:ext cx="9692640" cy="682487"/>
          </a:xfrm>
          <a:prstGeom prst="rect">
            <a:avLst/>
          </a:prstGeom>
        </p:spPr>
        <p:txBody>
          <a:bodyPr vert="horz" lIns="91440" tIns="27432" rIns="91440" bIns="45720" rtlCol="0" anchor="b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200" b="0" dirty="0" smtClean="0">
                <a:solidFill>
                  <a:schemeClr val="accent4"/>
                </a:solidFill>
                <a:latin typeface="Arial Rounded MT Bold" panose="020F0704030504030204" pitchFamily="34" charset="0"/>
              </a:rPr>
              <a:t>Prompt: </a:t>
            </a:r>
            <a:r>
              <a:rPr lang="en-US" sz="2800" b="0" dirty="0">
                <a:solidFill>
                  <a:schemeClr val="tx1"/>
                </a:solidFill>
              </a:rPr>
              <a:t>Write an essay describing how people can be a product of their environment.</a:t>
            </a:r>
          </a:p>
          <a:p>
            <a:endParaRPr lang="en-US" sz="3200" b="0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 rot="1231104">
            <a:off x="8595360" y="289700"/>
            <a:ext cx="2697480" cy="682487"/>
          </a:xfrm>
          <a:prstGeom prst="rect">
            <a:avLst/>
          </a:prstGeom>
        </p:spPr>
        <p:txBody>
          <a:bodyPr vert="horz" lIns="91440" tIns="27432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0" dirty="0" smtClean="0">
                <a:solidFill>
                  <a:schemeClr val="accent4"/>
                </a:solidFill>
                <a:latin typeface="Arial Rounded MT Bold" panose="020F0704030504030204" pitchFamily="34" charset="0"/>
              </a:rPr>
              <a:t>DEMO</a:t>
            </a:r>
            <a:endParaRPr lang="en-US" sz="4800" b="0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2775" y="5575575"/>
            <a:ext cx="3057625" cy="114300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27432" rIns="91440" bIns="45720" rtlCol="0" anchor="b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Checklist</a:t>
            </a:r>
          </a:p>
          <a:p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</a:t>
            </a:r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Understand</a:t>
            </a:r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Prompt</a:t>
            </a:r>
            <a:endParaRPr lang="en-US" sz="3200" b="0" dirty="0" smtClean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Brainstorm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Determine Main Ideas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Thesis</a:t>
            </a:r>
            <a:endParaRPr lang="en-US" sz="3200" b="0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Content Placeholder 3" descr="Expository Pillar.docx:2 - Word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65" t="8056" r="33557" b="4035"/>
          <a:stretch/>
        </p:blipFill>
        <p:spPr>
          <a:xfrm>
            <a:off x="3337561" y="1325879"/>
            <a:ext cx="4920030" cy="5392696"/>
          </a:xfrm>
        </p:spPr>
      </p:pic>
      <p:pic>
        <p:nvPicPr>
          <p:cNvPr id="9" name="online-countdown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542705" y="1105712"/>
            <a:ext cx="2527375" cy="189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9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193"/>
            <a:ext cx="9692640" cy="6672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Prompt 1:  Read &amp; Annotate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231104">
            <a:off x="8473440" y="970911"/>
            <a:ext cx="2697480" cy="682487"/>
          </a:xfrm>
          <a:prstGeom prst="rect">
            <a:avLst/>
          </a:prstGeom>
        </p:spPr>
        <p:txBody>
          <a:bodyPr vert="horz" lIns="91440" tIns="27432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0" dirty="0" smtClean="0">
                <a:solidFill>
                  <a:schemeClr val="accent4"/>
                </a:solidFill>
                <a:latin typeface="Arial Rounded MT Bold" panose="020F0704030504030204" pitchFamily="34" charset="0"/>
              </a:rPr>
              <a:t>Whole Class</a:t>
            </a:r>
            <a:endParaRPr lang="en-US" sz="4800" b="0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" y="1920240"/>
            <a:ext cx="83972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Read the following quotation.</a:t>
            </a:r>
          </a:p>
          <a:p>
            <a:pPr lvl="0"/>
            <a:endParaRPr lang="en-US" dirty="0" smtClean="0"/>
          </a:p>
          <a:p>
            <a:pPr lvl="0"/>
            <a:r>
              <a:rPr lang="en-US" dirty="0"/>
              <a:t> “Justice will not be served until those who are unaffected are as outraged as those who are.” </a:t>
            </a:r>
            <a:r>
              <a:rPr lang="en-US" dirty="0" smtClean="0"/>
              <a:t>― </a:t>
            </a:r>
            <a:r>
              <a:rPr lang="en-US" dirty="0"/>
              <a:t>Benjamin Franklin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Justice and revenge are not the same concept, and those who think they are have never known true justice.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Write </a:t>
            </a:r>
            <a:r>
              <a:rPr lang="en-US" dirty="0"/>
              <a:t>an essay describing the importance of justice.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Be sure to –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clearly state your thesis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Organize and develop your ideas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Choose your words carefully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Edit your writing for grammar, mechanics, and spelling</a:t>
            </a:r>
          </a:p>
          <a:p>
            <a:pPr lvl="0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1960" y="2392680"/>
            <a:ext cx="8549640" cy="822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086380" y="5589741"/>
            <a:ext cx="3072865" cy="114300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27432" rIns="91440" bIns="45720" rtlCol="0" anchor="b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Checklist</a:t>
            </a:r>
          </a:p>
          <a:p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</a:t>
            </a:r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Understand</a:t>
            </a:r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Prompt</a:t>
            </a:r>
            <a:endParaRPr lang="en-US" sz="3200" b="0" dirty="0" smtClean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Brainstorm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Determine Main Ideas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Thesis</a:t>
            </a:r>
            <a:endParaRPr lang="en-US" sz="3200" b="0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91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Expository Pillar.docx:2 - Word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3" t="19022" r="35284" b="10691"/>
          <a:stretch/>
        </p:blipFill>
        <p:spPr>
          <a:xfrm>
            <a:off x="182880" y="271341"/>
            <a:ext cx="5455920" cy="6586659"/>
          </a:xfr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248400" y="271341"/>
            <a:ext cx="5410200" cy="1051560"/>
          </a:xfrm>
          <a:prstGeom prst="rect">
            <a:avLst/>
          </a:prstGeom>
        </p:spPr>
        <p:txBody>
          <a:bodyPr vert="horz" lIns="91440" tIns="27432" rIns="91440" bIns="45720" rtlCol="0" anchor="b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b="0" dirty="0" smtClean="0">
                <a:solidFill>
                  <a:schemeClr val="accent4"/>
                </a:solidFill>
                <a:latin typeface="Arial Rounded MT Bold" panose="020F0704030504030204" pitchFamily="34" charset="0"/>
              </a:rPr>
              <a:t>Prompt:</a:t>
            </a:r>
          </a:p>
          <a:p>
            <a:pPr lvl="0"/>
            <a:r>
              <a:rPr lang="en-US" sz="4500" dirty="0">
                <a:solidFill>
                  <a:schemeClr val="tx2">
                    <a:lumMod val="50000"/>
                  </a:schemeClr>
                </a:solidFill>
              </a:rPr>
              <a:t>Write an essay describing the importance of justice. </a:t>
            </a:r>
          </a:p>
          <a:p>
            <a:endParaRPr lang="en-US" sz="3200" b="0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086380" y="5589741"/>
            <a:ext cx="3072865" cy="114300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27432" rIns="91440" bIns="45720" rtlCol="0" anchor="b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Checklist</a:t>
            </a:r>
          </a:p>
          <a:p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</a:t>
            </a:r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Understand</a:t>
            </a:r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Prompt</a:t>
            </a:r>
            <a:endParaRPr lang="en-US" sz="3200" b="0" dirty="0" smtClean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Brainstorm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Determine Main Ideas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Thesis</a:t>
            </a:r>
            <a:endParaRPr lang="en-US" sz="3200" b="0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56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25233"/>
            <a:ext cx="9692640" cy="6062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1"/>
            <a:ext cx="8595360" cy="59436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800" b="1" dirty="0" smtClean="0">
                <a:solidFill>
                  <a:schemeClr val="accent3"/>
                </a:solidFill>
              </a:rPr>
              <a:t>Go through the process on your own.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68752" y="2571908"/>
            <a:ext cx="4864608" cy="189341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27432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Checklist</a:t>
            </a:r>
          </a:p>
          <a:p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</a:t>
            </a:r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Understand</a:t>
            </a:r>
            <a:r>
              <a:rPr lang="en-US" sz="3200" b="0" i="1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Prompt</a:t>
            </a:r>
            <a:endParaRPr lang="en-US" sz="3200" b="0" dirty="0" smtClean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Brainstorm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Determine Main Ideas</a:t>
            </a:r>
          </a:p>
          <a:p>
            <a:r>
              <a:rPr lang="en-US" sz="3200" b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__ Thesis</a:t>
            </a:r>
            <a:endParaRPr lang="en-US" sz="3200" b="0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93420" y="4614067"/>
            <a:ext cx="9415272" cy="19848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itchFamily="34" charset="0"/>
              <a:buNone/>
            </a:pPr>
            <a:r>
              <a:rPr lang="en-US" sz="2800" b="1" dirty="0" smtClean="0">
                <a:solidFill>
                  <a:schemeClr val="accent3"/>
                </a:solidFill>
              </a:rPr>
              <a:t>3 Times: (1) 10 minutes, (2) 8 Minutes, (3) 7 Minutes</a:t>
            </a:r>
          </a:p>
          <a:p>
            <a:pPr marL="0" indent="0" algn="ctr">
              <a:lnSpc>
                <a:spcPct val="100000"/>
              </a:lnSpc>
              <a:buFont typeface="Arial" pitchFamily="34" charset="0"/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A portion of the class will have to share their completed thesis statements at the end of the time, so push yourself to finish.</a:t>
            </a:r>
          </a:p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03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344</TotalTime>
  <Words>1331</Words>
  <Application>Microsoft Office PowerPoint</Application>
  <PresentationFormat>Widescreen</PresentationFormat>
  <Paragraphs>250</Paragraphs>
  <Slides>20</Slides>
  <Notes>0</Notes>
  <HiddenSlides>0</HiddenSlides>
  <MMClips>10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Rounded MT Bold</vt:lpstr>
      <vt:lpstr>Century Schoolbook</vt:lpstr>
      <vt:lpstr>Wingdings 2</vt:lpstr>
      <vt:lpstr>View</vt:lpstr>
      <vt:lpstr>Do Now</vt:lpstr>
      <vt:lpstr>Brainstorming &amp; Thesis Workshop</vt:lpstr>
      <vt:lpstr>Today’s Goal:</vt:lpstr>
      <vt:lpstr>Expository Pillar Packets</vt:lpstr>
      <vt:lpstr>Prompt: Read &amp; Annotate </vt:lpstr>
      <vt:lpstr>Brainstorm, Main Ideas, Thesis</vt:lpstr>
      <vt:lpstr>Prompt 1:  Read &amp; Annotate </vt:lpstr>
      <vt:lpstr>PowerPoint Presentation</vt:lpstr>
      <vt:lpstr>What comes next?</vt:lpstr>
      <vt:lpstr>What you need to do to be successful…</vt:lpstr>
      <vt:lpstr>Prompt 2:  Read &amp; Annotate </vt:lpstr>
      <vt:lpstr>Prompt 3:  Read &amp; Annotate </vt:lpstr>
      <vt:lpstr>Prompt 4:  Read &amp; Annotate </vt:lpstr>
      <vt:lpstr>Prompt 5:  Read &amp; Annotate </vt:lpstr>
      <vt:lpstr>Expository Planning</vt:lpstr>
      <vt:lpstr>Prompt 1:  Read &amp; Annotate </vt:lpstr>
      <vt:lpstr>PowerPoint Presentation</vt:lpstr>
      <vt:lpstr>Prompt 6:  Read &amp; Annotate </vt:lpstr>
      <vt:lpstr>Prompt 7:  Read &amp; Annotate </vt:lpstr>
      <vt:lpstr>Prompt 8:  Read &amp; Annotate 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Brainstorming &amp; Thesis Workshop</dc:title>
  <dc:creator>Weber, Jessica L</dc:creator>
  <cp:lastModifiedBy>Weber, Jessica L</cp:lastModifiedBy>
  <cp:revision>15</cp:revision>
  <dcterms:created xsi:type="dcterms:W3CDTF">2014-02-18T02:06:35Z</dcterms:created>
  <dcterms:modified xsi:type="dcterms:W3CDTF">2014-02-20T13:22:45Z</dcterms:modified>
</cp:coreProperties>
</file>