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7" r:id="rId2"/>
    <p:sldId id="261" r:id="rId3"/>
    <p:sldId id="265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7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9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28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8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2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6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5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3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6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1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9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4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2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BD55-A652-488F-A197-17A9BCD2B88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BB492A-F761-4C45-A58A-3ADC6EB52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6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703" y="1250130"/>
            <a:ext cx="432053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1.) </a:t>
            </a:r>
            <a:r>
              <a:rPr lang="en-US" sz="2000" b="1" dirty="0" smtClean="0"/>
              <a:t>From </a:t>
            </a:r>
            <a:r>
              <a:rPr lang="en-US" sz="2000" b="1" dirty="0"/>
              <a:t>1925 to 1945, Reza Shah ruled Iran. What major changes did he implement to the culture of Iran</a:t>
            </a:r>
            <a:r>
              <a:rPr lang="en-US" sz="2000" b="1" dirty="0" smtClean="0"/>
              <a:t>?</a:t>
            </a:r>
            <a:endParaRPr lang="en-US" dirty="0"/>
          </a:p>
          <a:p>
            <a:pPr lvl="0"/>
            <a:endParaRPr lang="en-US" dirty="0" smtClean="0"/>
          </a:p>
          <a:p>
            <a:pPr marL="457200" lvl="0" indent="-457200">
              <a:buClr>
                <a:srgbClr val="C00000"/>
              </a:buClr>
              <a:buSzPct val="140000"/>
              <a:buFont typeface="+mj-lt"/>
              <a:buAutoNum type="alphaUcPeriod"/>
            </a:pPr>
            <a:r>
              <a:rPr lang="en-US" dirty="0" smtClean="0"/>
              <a:t>He </a:t>
            </a:r>
            <a:r>
              <a:rPr lang="en-US" dirty="0"/>
              <a:t>banned reading and closed down the universities in Iran. </a:t>
            </a:r>
          </a:p>
          <a:p>
            <a:pPr marL="457200" lvl="0" indent="-457200">
              <a:buClr>
                <a:srgbClr val="C00000"/>
              </a:buClr>
              <a:buSzPct val="140000"/>
              <a:buFont typeface="+mj-lt"/>
              <a:buAutoNum type="alphaUcPeriod"/>
            </a:pPr>
            <a:r>
              <a:rPr lang="en-US" dirty="0" smtClean="0"/>
              <a:t>Reza </a:t>
            </a:r>
            <a:r>
              <a:rPr lang="en-US" dirty="0"/>
              <a:t>Shah modernized Iran by building roads, railroads, healthcare and universities. </a:t>
            </a:r>
            <a:endParaRPr lang="en-US" dirty="0" smtClean="0"/>
          </a:p>
          <a:p>
            <a:pPr marL="457200" lvl="0" indent="-457200">
              <a:buClr>
                <a:srgbClr val="C00000"/>
              </a:buClr>
              <a:buSzPct val="140000"/>
              <a:buFont typeface="+mj-lt"/>
              <a:buAutoNum type="alphaUcPeriod"/>
            </a:pPr>
            <a:r>
              <a:rPr lang="en-US" dirty="0" smtClean="0"/>
              <a:t>To </a:t>
            </a:r>
            <a:r>
              <a:rPr lang="en-US" dirty="0"/>
              <a:t>enforce his masculine authority, he forced women to wear veils in public at all times. </a:t>
            </a:r>
            <a:endParaRPr lang="en-US" dirty="0" smtClean="0"/>
          </a:p>
          <a:p>
            <a:pPr marL="457200" lvl="0" indent="-457200">
              <a:buClr>
                <a:srgbClr val="C00000"/>
              </a:buClr>
              <a:buSzPct val="140000"/>
              <a:buFont typeface="+mj-lt"/>
              <a:buAutoNum type="alphaUcPeriod"/>
            </a:pPr>
            <a:r>
              <a:rPr lang="en-US" dirty="0" smtClean="0"/>
              <a:t> Reza </a:t>
            </a:r>
            <a:r>
              <a:rPr lang="en-US" dirty="0"/>
              <a:t>Shah emphasized education by requesting highly trained teachers.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6242" y="1250130"/>
            <a:ext cx="35030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b="1" dirty="0" smtClean="0"/>
              <a:t>2.) </a:t>
            </a:r>
            <a:r>
              <a:rPr lang="en-US" b="1" dirty="0" smtClean="0"/>
              <a:t>What was NOT evidence of Shah Reza Pahlavi’s interference with the life of Iranian Muslims?</a:t>
            </a:r>
          </a:p>
          <a:p>
            <a:endParaRPr lang="en-US" sz="1600" b="1" dirty="0"/>
          </a:p>
          <a:p>
            <a:pPr marL="514350" lvl="0" indent="-514350">
              <a:buClr>
                <a:srgbClr val="C00000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 He encouraged people to dress in the western style (shorts, skirts, short sleeve shirts)</a:t>
            </a:r>
          </a:p>
          <a:p>
            <a:pPr marL="457200" lvl="0" indent="-457200">
              <a:buClr>
                <a:srgbClr val="C00000"/>
              </a:buClr>
              <a:buSzPct val="140000"/>
              <a:buFont typeface="+mj-lt"/>
              <a:buAutoNum type="alphaUcPeriod"/>
            </a:pPr>
            <a:r>
              <a:rPr lang="en-US" dirty="0" smtClean="0"/>
              <a:t> He granted equal rights to women, which allowed men and women to become friends.</a:t>
            </a:r>
          </a:p>
          <a:p>
            <a:pPr marL="457200" lvl="0" indent="-457200">
              <a:buClr>
                <a:srgbClr val="C00000"/>
              </a:buClr>
              <a:buSzPct val="140000"/>
              <a:buFont typeface="+mj-lt"/>
              <a:buAutoNum type="alphaUcPeriod"/>
            </a:pPr>
            <a:r>
              <a:rPr lang="en-US" dirty="0" smtClean="0"/>
              <a:t> He forced Muslims to pray at least five times a day. </a:t>
            </a:r>
          </a:p>
          <a:p>
            <a:pPr marL="457200" lvl="0" indent="-457200">
              <a:buClr>
                <a:srgbClr val="C00000"/>
              </a:buClr>
              <a:buSzPct val="140000"/>
              <a:buFont typeface="+mj-lt"/>
              <a:buAutoNum type="alphaUcPeriod"/>
            </a:pPr>
            <a:r>
              <a:rPr lang="en-US" dirty="0" smtClean="0"/>
              <a:t> He pushed for higher education to the wealthier citizens.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90963" y="1250130"/>
            <a:ext cx="350305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 3.) As a result of Shah Reza Pahlavi’s leadership, how did the citizens feel about him?</a:t>
            </a:r>
            <a:endParaRPr lang="en-US" sz="2800" dirty="0" smtClean="0"/>
          </a:p>
          <a:p>
            <a:pPr marL="457200" lvl="0" indent="-457200">
              <a:buClr>
                <a:srgbClr val="C00000"/>
              </a:buClr>
              <a:buFont typeface="+mj-lt"/>
              <a:buAutoNum type="alphaUcPeriod"/>
            </a:pPr>
            <a:r>
              <a:rPr lang="en-US" dirty="0" smtClean="0"/>
              <a:t>The citizens loved Shah Pahlavi.</a:t>
            </a:r>
          </a:p>
          <a:p>
            <a:pPr marL="457200" lvl="0" indent="-457200">
              <a:buClr>
                <a:srgbClr val="C00000"/>
              </a:buClr>
              <a:buFont typeface="+mj-lt"/>
              <a:buAutoNum type="alphaUcPeriod"/>
            </a:pPr>
            <a:r>
              <a:rPr lang="en-US" dirty="0" smtClean="0"/>
              <a:t> The citizens hated Shah Pahlavi.</a:t>
            </a:r>
          </a:p>
          <a:p>
            <a:pPr marL="457200" lvl="0" indent="-457200">
              <a:buClr>
                <a:srgbClr val="C00000"/>
              </a:buClr>
              <a:buFont typeface="+mj-lt"/>
              <a:buAutoNum type="alphaUcPeriod"/>
            </a:pPr>
            <a:r>
              <a:rPr lang="en-US" dirty="0" smtClean="0"/>
              <a:t> The citizens would die for Shah Pahlavi.</a:t>
            </a:r>
          </a:p>
          <a:p>
            <a:pPr marL="457200" lvl="0" indent="-457200">
              <a:buClr>
                <a:srgbClr val="C00000"/>
              </a:buClr>
              <a:buFont typeface="+mj-lt"/>
              <a:buAutoNum type="alphaUcPeriod"/>
            </a:pPr>
            <a:r>
              <a:rPr lang="en-US" dirty="0" smtClean="0"/>
              <a:t>The citizens missed his father, Reza Shah. </a:t>
            </a: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78051" y="386366"/>
            <a:ext cx="6297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Entrance Ticket January 8,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84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6" y="1287887"/>
            <a:ext cx="3154493" cy="47298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600" b="1" dirty="0" smtClean="0"/>
              <a:t>1.)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novel Persepolis, why is Ahmad Shah significant in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Marjane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Satrapi’s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life?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Ahmad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Shah was a school teacher to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Marjane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Ahmad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Shah a member of the Parliament.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Reza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Shah and Ahmad Shah were cousins of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Marjane’s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father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Ahmad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Shah is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Marjane’s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great grandfather. 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63662" y="1287887"/>
            <a:ext cx="4146997" cy="4363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According to the novel, what is a demonstration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demonstration is when Parents talk to the principal about their children not being in school. 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demonstration is when members of the community rebel and protest outside in a large crowd. 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demonstration is a parade where Reza Shah executed political prisoners.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demonstration is a place where women can take off their veils to demonstrate their beauty.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190963" y="1287887"/>
            <a:ext cx="3807854" cy="5839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3.) On page 22,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Marji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informed that her grandfather was a Prince. Why did he not become king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became a solider.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became an emperor. 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lost his power and became a peasant. 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became educated and became a communist. </a:t>
            </a: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9102" y="668559"/>
            <a:ext cx="5796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Exit Ticket January 8,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17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847860"/>
            <a:ext cx="2962141" cy="5649532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lphaUcPeriod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1.) When </a:t>
            </a:r>
            <a:r>
              <a:rPr lang="en-US" sz="1600" b="1" dirty="0">
                <a:solidFill>
                  <a:schemeClr val="tx1"/>
                </a:solidFill>
              </a:rPr>
              <a:t>citizens of Iran disagreed with Shah Pahlavi, what was NOT the common reaction</a:t>
            </a:r>
            <a:r>
              <a:rPr lang="en-US" sz="1600" b="1" dirty="0" smtClean="0">
                <a:solidFill>
                  <a:schemeClr val="tx1"/>
                </a:solidFill>
              </a:rPr>
              <a:t>?</a:t>
            </a:r>
            <a:endParaRPr lang="en-US" sz="1600" b="1" dirty="0">
              <a:solidFill>
                <a:schemeClr val="tx1"/>
              </a:solidFill>
            </a:endParaRPr>
          </a:p>
          <a:p>
            <a:pPr marL="457200" indent="-457200">
              <a:buClrTx/>
              <a:buFont typeface="+mj-lt"/>
              <a:buAutoNum type="alphaUcPeriod"/>
            </a:pPr>
            <a:r>
              <a:rPr lang="en-US" sz="1600" b="1" dirty="0" smtClean="0">
                <a:solidFill>
                  <a:schemeClr val="tx1"/>
                </a:solidFill>
              </a:rPr>
              <a:t>Citizens would be arrested</a:t>
            </a:r>
          </a:p>
          <a:p>
            <a:pPr marL="457200" indent="-457200">
              <a:buClrTx/>
              <a:buFont typeface="+mj-lt"/>
              <a:buAutoNum type="alphaUcPeriod"/>
            </a:pPr>
            <a:r>
              <a:rPr lang="en-US" sz="1600" b="1" dirty="0">
                <a:solidFill>
                  <a:schemeClr val="tx1"/>
                </a:solidFill>
              </a:rPr>
              <a:t>Citizens would be deported to different </a:t>
            </a:r>
            <a:r>
              <a:rPr lang="en-US" sz="1600" b="1" dirty="0" smtClean="0">
                <a:solidFill>
                  <a:schemeClr val="tx1"/>
                </a:solidFill>
              </a:rPr>
              <a:t>countries.</a:t>
            </a:r>
          </a:p>
          <a:p>
            <a:pPr marL="457200" indent="-457200">
              <a:buClrTx/>
              <a:buFont typeface="+mj-lt"/>
              <a:buAutoNum type="alphaUcPeriod"/>
            </a:pPr>
            <a:r>
              <a:rPr lang="en-US" sz="1600" b="1" dirty="0" smtClean="0">
                <a:solidFill>
                  <a:schemeClr val="tx1"/>
                </a:solidFill>
              </a:rPr>
              <a:t>Citizens in some cases would be murdered.</a:t>
            </a:r>
          </a:p>
          <a:p>
            <a:pPr marL="457200" indent="-457200">
              <a:buClrTx/>
              <a:buFont typeface="+mj-lt"/>
              <a:buAutoNum type="alphaUcPeriod"/>
            </a:pPr>
            <a:r>
              <a:rPr lang="en-US" sz="1600" b="1" dirty="0" smtClean="0">
                <a:solidFill>
                  <a:schemeClr val="tx1"/>
                </a:solidFill>
              </a:rPr>
              <a:t>Citizens </a:t>
            </a:r>
            <a:r>
              <a:rPr lang="en-US" sz="1600" b="1" dirty="0">
                <a:solidFill>
                  <a:schemeClr val="tx1"/>
                </a:solidFill>
              </a:rPr>
              <a:t>would be tortured.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457200" indent="-457200">
              <a:buClrTx/>
              <a:buFont typeface="+mj-lt"/>
              <a:buAutoNum type="alphaUcPeriod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457200" indent="-457200">
              <a:buClrTx/>
              <a:buFont typeface="+mj-lt"/>
              <a:buAutoNum type="alphaUcPeriod"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3814" y="1238519"/>
            <a:ext cx="3670479" cy="56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2.) How did Ayatollah Khomeini gain </a:t>
            </a:r>
            <a:r>
              <a:rPr lang="en-US" sz="1600" b="1" dirty="0" smtClean="0"/>
              <a:t>power</a:t>
            </a:r>
            <a:r>
              <a:rPr lang="en-US" sz="1600" b="1" dirty="0" smtClean="0"/>
              <a:t>?</a:t>
            </a:r>
            <a:endParaRPr lang="en-US" sz="1600" dirty="0" smtClean="0"/>
          </a:p>
          <a:p>
            <a:pPr marL="457200" indent="-457200">
              <a:buAutoNum type="alphaUcPeriod"/>
            </a:pPr>
            <a:r>
              <a:rPr lang="en-US" sz="1600" dirty="0"/>
              <a:t>Ayatollah murdered Pahlavi with poison during dinner. </a:t>
            </a:r>
          </a:p>
          <a:p>
            <a:pPr marL="457200" indent="-457200">
              <a:buAutoNum type="alphaUcPeriod"/>
            </a:pPr>
            <a:r>
              <a:rPr lang="en-US" sz="1600" dirty="0"/>
              <a:t>Ayatollah manipulated the parliament and took over while Pahlavi was on vacation. </a:t>
            </a:r>
          </a:p>
          <a:p>
            <a:pPr marL="457200" indent="-457200">
              <a:buAutoNum type="alphaUcPeriod"/>
            </a:pPr>
            <a:r>
              <a:rPr lang="en-US" sz="1600" dirty="0"/>
              <a:t>Pahlavi was ill and asked him to reign as leader of Iran.</a:t>
            </a:r>
          </a:p>
          <a:p>
            <a:pPr marL="457200" indent="-457200">
              <a:buAutoNum type="alphaUcPeriod"/>
            </a:pPr>
            <a:r>
              <a:rPr lang="en-US" sz="1600" dirty="0"/>
              <a:t>The citizens of Iran appointed Ayatollah as leader.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3083" y="1238519"/>
            <a:ext cx="3528810" cy="5404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3.) Due to Ayatollah Khomeini’s changes in Iran, why did </a:t>
            </a:r>
            <a:r>
              <a:rPr lang="en-US" sz="1600" b="1" dirty="0" err="1"/>
              <a:t>Marji’s</a:t>
            </a:r>
            <a:r>
              <a:rPr lang="en-US" sz="1600" b="1" dirty="0"/>
              <a:t> family adjust</a:t>
            </a:r>
            <a:r>
              <a:rPr lang="en-US" sz="1600" b="1" dirty="0" smtClean="0"/>
              <a:t>?</a:t>
            </a:r>
            <a:endParaRPr lang="en-US" sz="16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1600" dirty="0"/>
              <a:t>The family was use to living a westernized life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err="1"/>
              <a:t>Marji’s</a:t>
            </a:r>
            <a:r>
              <a:rPr lang="en-US" sz="1600" dirty="0"/>
              <a:t> family was not Islamic.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/>
              <a:t>The family enjoyed drinking and was forbidden to drink at certain hours of the day.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/>
              <a:t> The family actually fled with their neighbors seeking a modern society.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936382" y="331840"/>
            <a:ext cx="5705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Entrance Ticket January 9,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85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75156" y="1485364"/>
            <a:ext cx="3168809" cy="564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1.) According to a successful Revolt in 1978, what was Khomeini named?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Ruler of Iran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and Political leader of Iran for life.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leader for a four year term.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Leader for a four year term. </a:t>
            </a:r>
          </a:p>
          <a:p>
            <a:pPr marL="457200" indent="-457200">
              <a:buFont typeface="+mj-lt"/>
              <a:buAutoNum type="alphaUcPeriod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22214" y="1485364"/>
            <a:ext cx="2846836" cy="56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Fidel Castro was the leader of what country?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Persia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Germany</a:t>
            </a:r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68992" y="1485364"/>
            <a:ext cx="3850783" cy="56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1.) What did Trotsky helped organize?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Underground South Russian Workers’ Union.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Underground Railroad in Germany.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Russian News paper.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assassination of Lenin. </a:t>
            </a:r>
          </a:p>
          <a:p>
            <a:pPr marL="457200" indent="-457200">
              <a:buFont typeface="+mj-lt"/>
              <a:buAutoNum type="alphaUcPeriod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84112" y="334851"/>
            <a:ext cx="5589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Exit ticket January 9,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07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19505" y="1690621"/>
            <a:ext cx="2846836" cy="56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2</a:t>
            </a:r>
            <a:r>
              <a:rPr lang="en-US" dirty="0" smtClean="0"/>
              <a:t>.) How was Trotsky assassinated?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By a Persian communist.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By a Mexican communist.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By Reza Shah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Germany spy</a:t>
            </a:r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46026" y="1745625"/>
            <a:ext cx="2846836" cy="56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2</a:t>
            </a:r>
            <a:r>
              <a:rPr lang="en-US" dirty="0" smtClean="0"/>
              <a:t>.) Where is </a:t>
            </a:r>
            <a:r>
              <a:rPr lang="en-US" dirty="0" err="1" smtClean="0"/>
              <a:t>Che</a:t>
            </a:r>
            <a:r>
              <a:rPr lang="en-US" dirty="0" smtClean="0"/>
              <a:t> Guevara originally from?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Iran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Argentina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Cuba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Germany</a:t>
            </a:r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72547" y="1745625"/>
            <a:ext cx="2846836" cy="56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2</a:t>
            </a:r>
            <a:r>
              <a:rPr lang="en-US" dirty="0" smtClean="0"/>
              <a:t>.) Who did </a:t>
            </a:r>
            <a:r>
              <a:rPr lang="en-US" dirty="0" err="1" smtClean="0"/>
              <a:t>Che</a:t>
            </a:r>
            <a:r>
              <a:rPr lang="en-US" dirty="0" smtClean="0"/>
              <a:t> Guevara join to invade Cuba?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Castro brothers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Trotsky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 Cuban soldiers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Leaders in </a:t>
            </a:r>
            <a:r>
              <a:rPr lang="en-US" dirty="0" err="1" smtClean="0"/>
              <a:t>Boliva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9574" y="579550"/>
            <a:ext cx="6619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Entrance Ticket </a:t>
            </a:r>
          </a:p>
          <a:p>
            <a:pPr algn="ct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10, 2014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343954" y="544401"/>
            <a:ext cx="9028895" cy="5532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/>
              <a:t>Exit Ticket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/>
              <a:t>January 10, 2014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Use the ACE strategy for the following questions.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400" dirty="0" smtClean="0"/>
              <a:t>After reading section two, </a:t>
            </a:r>
            <a:r>
              <a:rPr lang="en-US" sz="2400" dirty="0" smtClean="0"/>
              <a:t>what can you infer about </a:t>
            </a:r>
            <a:r>
              <a:rPr lang="en-US" sz="2400" dirty="0" err="1" smtClean="0"/>
              <a:t>Mehri</a:t>
            </a:r>
            <a:r>
              <a:rPr lang="en-US" sz="2400" dirty="0" smtClean="0"/>
              <a:t> the maid in Persepolis</a:t>
            </a:r>
            <a:r>
              <a:rPr lang="en-US" sz="24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400" dirty="0" smtClean="0"/>
              <a:t>In the chapter “The Letter” what does </a:t>
            </a:r>
            <a:r>
              <a:rPr lang="en-US" sz="2400" dirty="0" err="1" smtClean="0"/>
              <a:t>Marjane</a:t>
            </a:r>
            <a:r>
              <a:rPr lang="en-US" sz="2400" dirty="0" smtClean="0"/>
              <a:t> realize is the cause for the revolution and how does this make her feel?</a:t>
            </a: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1061</TotalTime>
  <Words>778</Words>
  <Application>Microsoft Office PowerPoint</Application>
  <PresentationFormat>Widescreen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Entrance Ticket</dc:title>
  <dc:creator>Williams, Terry T</dc:creator>
  <cp:lastModifiedBy>Sadler, Jessica E</cp:lastModifiedBy>
  <cp:revision>26</cp:revision>
  <dcterms:created xsi:type="dcterms:W3CDTF">2014-01-06T16:08:17Z</dcterms:created>
  <dcterms:modified xsi:type="dcterms:W3CDTF">2014-01-10T14:53:29Z</dcterms:modified>
</cp:coreProperties>
</file>