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dler, Jessica E" initials="SJE" lastIdx="1" clrIdx="0">
    <p:extLst>
      <p:ext uri="{19B8F6BF-5375-455C-9EA6-DF929625EA0E}">
        <p15:presenceInfo xmlns:p15="http://schemas.microsoft.com/office/powerpoint/2012/main" userId="S-1-5-21-96542473-2255485000-3093417802-6213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83" d="100"/>
          <a:sy n="83"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10-01T21:59:49.676" idx="1">
    <p:pos x="6798" y="2799"/>
    <p:text>Laura is not friends with Diane Goddard. In the second sentence the author describes Diane and her group of friends as “exclusive as they stood in their tight little groups laughing and joking.” Laura, who is the narrator, describes Diane and her friends as being exclusive. This shows that they are not a group that is accepting or friendly with Laura.</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00B3F0-A9BC-48CE-8EB6-ECE965069900}" type="datetimeFigureOut">
              <a:rPr lang="en-US" smtClean="0"/>
              <a:pPr/>
              <a:t>10/2/2013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926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4B320A-89BA-47B2-A525-92E8D10B06E4}" type="datetimeFigureOut">
              <a:rPr lang="en-US" smtClean="0"/>
              <a:t>10/2/2013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57002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4B320A-89BA-47B2-A525-92E8D10B06E4}" type="datetimeFigureOut">
              <a:rPr lang="en-US" smtClean="0"/>
              <a:t>10/2/2013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423527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4B320A-89BA-47B2-A525-92E8D10B06E4}" type="datetimeFigureOut">
              <a:rPr lang="en-US" smtClean="0"/>
              <a:t>10/2/2013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640934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4B320A-89BA-47B2-A525-92E8D10B06E4}" type="datetimeFigureOut">
              <a:rPr lang="en-US" smtClean="0"/>
              <a:t>10/2/2013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34585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4B320A-89BA-47B2-A525-92E8D10B06E4}" type="datetimeFigureOut">
              <a:rPr lang="en-US" smtClean="0"/>
              <a:t>10/2/2013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144284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smtClean="0"/>
              <a:t>10/2/2013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1625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smtClean="0"/>
              <a:t>10/2/2013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326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smtClean="0"/>
              <a:t>10/2/2013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7463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smtClean="0"/>
              <a:t>10/2/2013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5903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smtClean="0"/>
              <a:t>10/2/2013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885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smtClean="0"/>
              <a:t>10/2/2013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145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smtClean="0"/>
              <a:t>10/2/2013</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3740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smtClean="0"/>
              <a:t>10/2/2013</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7858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smtClean="0"/>
              <a:t>10/2/2013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4192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smtClean="0"/>
              <a:t>10/2/2013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526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4B320A-89BA-47B2-A525-92E8D10B06E4}" type="datetimeFigureOut">
              <a:rPr lang="en-US" smtClean="0"/>
              <a:t>10/2/2013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0611617"/>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 id="2147483816" r:id="rId15"/>
    <p:sldLayoutId id="2147483817"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5021" y="3055712"/>
            <a:ext cx="7766936" cy="2592426"/>
          </a:xfrm>
        </p:spPr>
        <p:txBody>
          <a:bodyPr/>
          <a:lstStyle/>
          <a:p>
            <a:r>
              <a:rPr lang="en-US" sz="11500" b="1" dirty="0" smtClean="0">
                <a:latin typeface="Aharoni" panose="02010803020104030203" pitchFamily="2" charset="-79"/>
                <a:cs typeface="Aharoni" panose="02010803020104030203" pitchFamily="2" charset="-79"/>
              </a:rPr>
              <a:t>A</a:t>
            </a:r>
            <a:r>
              <a:rPr lang="en-US" sz="11500" b="1" dirty="0" smtClean="0">
                <a:solidFill>
                  <a:srgbClr val="00B0F0"/>
                </a:solidFill>
                <a:latin typeface="Aharoni" panose="02010803020104030203" pitchFamily="2" charset="-79"/>
                <a:cs typeface="Aharoni" panose="02010803020104030203" pitchFamily="2" charset="-79"/>
              </a:rPr>
              <a:t>C</a:t>
            </a:r>
            <a:r>
              <a:rPr lang="en-US" sz="11500" b="1" dirty="0" smtClean="0">
                <a:solidFill>
                  <a:schemeClr val="accent5"/>
                </a:solidFill>
                <a:latin typeface="Aharoni" panose="02010803020104030203" pitchFamily="2" charset="-79"/>
                <a:cs typeface="Aharoni" panose="02010803020104030203" pitchFamily="2" charset="-79"/>
              </a:rPr>
              <a:t>E</a:t>
            </a:r>
            <a:r>
              <a:rPr lang="en-US" sz="11500" b="1" dirty="0" smtClean="0">
                <a:latin typeface="Aharoni" panose="02010803020104030203" pitchFamily="2" charset="-79"/>
                <a:cs typeface="Aharoni" panose="02010803020104030203" pitchFamily="2" charset="-79"/>
              </a:rPr>
              <a:t>:</a:t>
            </a:r>
            <a:br>
              <a:rPr lang="en-US" sz="11500" b="1" dirty="0" smtClean="0">
                <a:latin typeface="Aharoni" panose="02010803020104030203" pitchFamily="2" charset="-79"/>
                <a:cs typeface="Aharoni" panose="02010803020104030203" pitchFamily="2" charset="-79"/>
              </a:rPr>
            </a:br>
            <a:r>
              <a:rPr lang="en-US" i="1" dirty="0" smtClean="0"/>
              <a:t>Your </a:t>
            </a:r>
            <a:r>
              <a:rPr lang="en-US" i="1" dirty="0" smtClean="0"/>
              <a:t>guide to acing the short answers!!</a:t>
            </a:r>
            <a:endParaRPr lang="en-US" i="1" dirty="0"/>
          </a:p>
        </p:txBody>
      </p:sp>
      <p:sp>
        <p:nvSpPr>
          <p:cNvPr id="3" name="Subtitle 2"/>
          <p:cNvSpPr>
            <a:spLocks noGrp="1"/>
          </p:cNvSpPr>
          <p:nvPr>
            <p:ph type="subTitle" idx="1"/>
          </p:nvPr>
        </p:nvSpPr>
        <p:spPr>
          <a:xfrm>
            <a:off x="1345021" y="5648138"/>
            <a:ext cx="7766936" cy="1096899"/>
          </a:xfrm>
        </p:spPr>
        <p:txBody>
          <a:bodyPr>
            <a:normAutofit/>
          </a:bodyPr>
          <a:lstStyle/>
          <a:p>
            <a:r>
              <a:rPr lang="en-US" sz="3200" dirty="0" smtClean="0"/>
              <a:t>Objective: IWBAT master the use of ACE by interacting with </a:t>
            </a:r>
            <a:r>
              <a:rPr lang="en-US" sz="3200" dirty="0" smtClean="0"/>
              <a:t>P</a:t>
            </a:r>
            <a:r>
              <a:rPr lang="en-US" sz="3200" dirty="0" smtClean="0"/>
              <a:t>owerPoint</a:t>
            </a:r>
            <a:r>
              <a:rPr lang="en-US" sz="3200" dirty="0" smtClean="0"/>
              <a:t>. </a:t>
            </a:r>
            <a:endParaRPr lang="en-US" sz="3200" dirty="0"/>
          </a:p>
        </p:txBody>
      </p:sp>
    </p:spTree>
    <p:extLst>
      <p:ext uri="{BB962C8B-B14F-4D97-AF65-F5344CB8AC3E}">
        <p14:creationId xmlns:p14="http://schemas.microsoft.com/office/powerpoint/2010/main" val="1691098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1834" y="4488120"/>
            <a:ext cx="8481849" cy="2369880"/>
          </a:xfrm>
          <a:prstGeom prst="rect">
            <a:avLst/>
          </a:prstGeom>
          <a:noFill/>
        </p:spPr>
        <p:txBody>
          <a:bodyPr wrap="square" rtlCol="0">
            <a:spAutoFit/>
          </a:bodyPr>
          <a:lstStyle/>
          <a:p>
            <a:r>
              <a:rPr lang="en-US" sz="4000" b="1" u="sng" dirty="0">
                <a:solidFill>
                  <a:schemeClr val="accent5"/>
                </a:solidFill>
              </a:rPr>
              <a:t>Explain:</a:t>
            </a:r>
            <a:r>
              <a:rPr lang="en-US" sz="4000" b="1" dirty="0">
                <a:solidFill>
                  <a:schemeClr val="accent5"/>
                </a:solidFill>
              </a:rPr>
              <a:t> </a:t>
            </a:r>
            <a:r>
              <a:rPr lang="en-US" sz="3600" dirty="0"/>
              <a:t>This is where you connect your quote to </a:t>
            </a:r>
            <a:r>
              <a:rPr lang="en-US" sz="3600" dirty="0" smtClean="0"/>
              <a:t>your answer. </a:t>
            </a:r>
            <a:r>
              <a:rPr lang="en-US" sz="3600" dirty="0"/>
              <a:t>If you do not explain why or how your quote supports your you do not receive full credit. </a:t>
            </a:r>
            <a:endParaRPr lang="en-US" sz="4000" dirty="0"/>
          </a:p>
        </p:txBody>
      </p:sp>
      <p:sp>
        <p:nvSpPr>
          <p:cNvPr id="5" name="TextBox 4"/>
          <p:cNvSpPr txBox="1"/>
          <p:nvPr/>
        </p:nvSpPr>
        <p:spPr>
          <a:xfrm>
            <a:off x="791834" y="2692530"/>
            <a:ext cx="9038897" cy="1815882"/>
          </a:xfrm>
          <a:prstGeom prst="rect">
            <a:avLst/>
          </a:prstGeom>
          <a:noFill/>
        </p:spPr>
        <p:txBody>
          <a:bodyPr wrap="square" rtlCol="0">
            <a:spAutoFit/>
          </a:bodyPr>
          <a:lstStyle/>
          <a:p>
            <a:r>
              <a:rPr lang="en-US" sz="4000" b="1" u="sng" dirty="0">
                <a:solidFill>
                  <a:srgbClr val="0070C0"/>
                </a:solidFill>
              </a:rPr>
              <a:t>Cite</a:t>
            </a:r>
            <a:r>
              <a:rPr lang="en-US" sz="4000" b="1" dirty="0">
                <a:solidFill>
                  <a:srgbClr val="0070C0"/>
                </a:solidFill>
              </a:rPr>
              <a:t>: </a:t>
            </a:r>
            <a:r>
              <a:rPr lang="en-US" sz="4000" dirty="0"/>
              <a:t>Su</a:t>
            </a:r>
            <a:r>
              <a:rPr lang="en-US" sz="3600" dirty="0"/>
              <a:t>pport your answer with evidence from the text. This must be a direct quote.</a:t>
            </a:r>
          </a:p>
        </p:txBody>
      </p:sp>
      <p:sp>
        <p:nvSpPr>
          <p:cNvPr id="7" name="TextBox 6"/>
          <p:cNvSpPr txBox="1"/>
          <p:nvPr/>
        </p:nvSpPr>
        <p:spPr>
          <a:xfrm>
            <a:off x="791834" y="557256"/>
            <a:ext cx="8119241" cy="2092881"/>
          </a:xfrm>
          <a:prstGeom prst="rect">
            <a:avLst/>
          </a:prstGeom>
          <a:noFill/>
        </p:spPr>
        <p:txBody>
          <a:bodyPr wrap="square" rtlCol="0">
            <a:spAutoFit/>
          </a:bodyPr>
          <a:lstStyle/>
          <a:p>
            <a:pPr algn="ctr"/>
            <a:r>
              <a:rPr lang="en-US" sz="5400" b="1" u="sng" dirty="0" smtClean="0">
                <a:solidFill>
                  <a:schemeClr val="accent2"/>
                </a:solidFill>
                <a:latin typeface="Cooper Black" panose="0208090404030B020404" pitchFamily="18" charset="0"/>
              </a:rPr>
              <a:t>A</a:t>
            </a:r>
            <a:r>
              <a:rPr lang="en-US" sz="5400" b="1" u="sng" dirty="0" smtClean="0">
                <a:solidFill>
                  <a:srgbClr val="00B0F0"/>
                </a:solidFill>
                <a:latin typeface="Cooper Black" panose="0208090404030B020404" pitchFamily="18" charset="0"/>
              </a:rPr>
              <a:t>C</a:t>
            </a:r>
            <a:r>
              <a:rPr lang="en-US" sz="5400" b="1" u="sng" dirty="0" smtClean="0">
                <a:solidFill>
                  <a:schemeClr val="accent5"/>
                </a:solidFill>
                <a:latin typeface="Cooper Black" panose="0208090404030B020404" pitchFamily="18" charset="0"/>
              </a:rPr>
              <a:t>E </a:t>
            </a:r>
            <a:r>
              <a:rPr lang="en-US" sz="5400" b="1" u="sng" dirty="0" smtClean="0">
                <a:solidFill>
                  <a:schemeClr val="accent3"/>
                </a:solidFill>
                <a:latin typeface="Cooper Black" panose="0208090404030B020404" pitchFamily="18" charset="0"/>
              </a:rPr>
              <a:t>NOTES</a:t>
            </a:r>
          </a:p>
          <a:p>
            <a:r>
              <a:rPr lang="en-US" sz="4000" b="1" u="sng" dirty="0" smtClean="0">
                <a:solidFill>
                  <a:schemeClr val="accent2"/>
                </a:solidFill>
              </a:rPr>
              <a:t>Answer</a:t>
            </a:r>
            <a:r>
              <a:rPr lang="en-US" sz="4000" b="1" u="sng" dirty="0" smtClean="0">
                <a:solidFill>
                  <a:schemeClr val="accent2"/>
                </a:solidFill>
              </a:rPr>
              <a:t>: </a:t>
            </a:r>
            <a:r>
              <a:rPr lang="en-US" sz="3600" dirty="0" smtClean="0"/>
              <a:t>Restate the question and answer it using complete sentences. </a:t>
            </a:r>
            <a:endParaRPr lang="en-US" sz="3600" dirty="0"/>
          </a:p>
        </p:txBody>
      </p:sp>
    </p:spTree>
    <p:extLst>
      <p:ext uri="{BB962C8B-B14F-4D97-AF65-F5344CB8AC3E}">
        <p14:creationId xmlns:p14="http://schemas.microsoft.com/office/powerpoint/2010/main" val="55926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8578" y="2469124"/>
            <a:ext cx="10101625" cy="461665"/>
          </a:xfrm>
          <a:prstGeom prst="rect">
            <a:avLst/>
          </a:prstGeom>
          <a:noFill/>
        </p:spPr>
        <p:txBody>
          <a:bodyPr wrap="square" rtlCol="0">
            <a:spAutoFit/>
          </a:bodyPr>
          <a:lstStyle/>
          <a:p>
            <a:r>
              <a:rPr lang="en-US" sz="2400" dirty="0" smtClean="0"/>
              <a:t>Question: What was the color of little red riding hoods cloak?</a:t>
            </a:r>
          </a:p>
        </p:txBody>
      </p:sp>
      <p:sp>
        <p:nvSpPr>
          <p:cNvPr id="5" name="TextBox 4"/>
          <p:cNvSpPr txBox="1"/>
          <p:nvPr/>
        </p:nvSpPr>
        <p:spPr>
          <a:xfrm>
            <a:off x="694357" y="2883684"/>
            <a:ext cx="7090779" cy="400110"/>
          </a:xfrm>
          <a:prstGeom prst="rect">
            <a:avLst/>
          </a:prstGeom>
          <a:noFill/>
        </p:spPr>
        <p:txBody>
          <a:bodyPr wrap="square" rtlCol="0">
            <a:spAutoFit/>
          </a:bodyPr>
          <a:lstStyle/>
          <a:p>
            <a:r>
              <a:rPr lang="en-US" dirty="0" smtClean="0"/>
              <a:t>1. </a:t>
            </a:r>
            <a:r>
              <a:rPr lang="en-US" sz="2000" b="1" dirty="0" smtClean="0">
                <a:solidFill>
                  <a:srgbClr val="00B050"/>
                </a:solidFill>
              </a:rPr>
              <a:t>First you have to </a:t>
            </a:r>
            <a:r>
              <a:rPr lang="en-US" sz="2000" b="1" u="sng" dirty="0" smtClean="0">
                <a:solidFill>
                  <a:srgbClr val="00B050"/>
                </a:solidFill>
              </a:rPr>
              <a:t>restate</a:t>
            </a:r>
            <a:r>
              <a:rPr lang="en-US" sz="2000" b="1" dirty="0" smtClean="0">
                <a:solidFill>
                  <a:srgbClr val="00B050"/>
                </a:solidFill>
              </a:rPr>
              <a:t> the question</a:t>
            </a:r>
            <a:r>
              <a:rPr lang="en-US" dirty="0" smtClean="0">
                <a:solidFill>
                  <a:srgbClr val="00B050"/>
                </a:solidFill>
              </a:rPr>
              <a:t>. </a:t>
            </a:r>
            <a:endParaRPr lang="en-US" dirty="0">
              <a:solidFill>
                <a:srgbClr val="00B050"/>
              </a:solidFill>
            </a:endParaRPr>
          </a:p>
        </p:txBody>
      </p:sp>
      <p:sp>
        <p:nvSpPr>
          <p:cNvPr id="6" name="TextBox 5"/>
          <p:cNvSpPr txBox="1"/>
          <p:nvPr/>
        </p:nvSpPr>
        <p:spPr>
          <a:xfrm>
            <a:off x="788980" y="5280379"/>
            <a:ext cx="4951927" cy="415498"/>
          </a:xfrm>
          <a:prstGeom prst="rect">
            <a:avLst/>
          </a:prstGeom>
          <a:noFill/>
        </p:spPr>
        <p:txBody>
          <a:bodyPr wrap="square" rtlCol="0">
            <a:spAutoFit/>
          </a:bodyPr>
          <a:lstStyle/>
          <a:p>
            <a:r>
              <a:rPr lang="en-US" sz="2100" b="1" dirty="0" smtClean="0">
                <a:solidFill>
                  <a:srgbClr val="00B050"/>
                </a:solidFill>
                <a:latin typeface="Baskerville Old Face" panose="02020602080505020303" pitchFamily="18" charset="0"/>
              </a:rPr>
              <a:t>The color of Little Red Riding Hood’s cloak  </a:t>
            </a:r>
            <a:endParaRPr lang="en-US" sz="2100" b="1" dirty="0">
              <a:solidFill>
                <a:srgbClr val="00B050"/>
              </a:solidFill>
              <a:latin typeface="Baskerville Old Face" panose="02020602080505020303" pitchFamily="18" charset="0"/>
            </a:endParaRPr>
          </a:p>
        </p:txBody>
      </p:sp>
      <p:sp>
        <p:nvSpPr>
          <p:cNvPr id="7" name="TextBox 6"/>
          <p:cNvSpPr txBox="1"/>
          <p:nvPr/>
        </p:nvSpPr>
        <p:spPr>
          <a:xfrm>
            <a:off x="694357" y="3304915"/>
            <a:ext cx="3543172" cy="400110"/>
          </a:xfrm>
          <a:prstGeom prst="rect">
            <a:avLst/>
          </a:prstGeom>
          <a:noFill/>
        </p:spPr>
        <p:txBody>
          <a:bodyPr wrap="square" rtlCol="0">
            <a:spAutoFit/>
          </a:bodyPr>
          <a:lstStyle/>
          <a:p>
            <a:r>
              <a:rPr lang="en-US" dirty="0" smtClean="0">
                <a:latin typeface="+mj-lt"/>
              </a:rPr>
              <a:t>2. </a:t>
            </a:r>
            <a:r>
              <a:rPr lang="en-US" sz="2000" b="1" u="sng" dirty="0" smtClean="0">
                <a:solidFill>
                  <a:srgbClr val="FF0000"/>
                </a:solidFill>
                <a:latin typeface="+mj-lt"/>
              </a:rPr>
              <a:t>Answer</a:t>
            </a:r>
            <a:endParaRPr lang="en-US" sz="2000" b="1" u="sng" dirty="0">
              <a:solidFill>
                <a:srgbClr val="FF0000"/>
              </a:solidFill>
              <a:latin typeface="+mj-lt"/>
            </a:endParaRPr>
          </a:p>
        </p:txBody>
      </p:sp>
      <p:sp>
        <p:nvSpPr>
          <p:cNvPr id="8" name="TextBox 7"/>
          <p:cNvSpPr txBox="1"/>
          <p:nvPr/>
        </p:nvSpPr>
        <p:spPr>
          <a:xfrm>
            <a:off x="5626219" y="5283879"/>
            <a:ext cx="871467" cy="415498"/>
          </a:xfrm>
          <a:prstGeom prst="rect">
            <a:avLst/>
          </a:prstGeom>
          <a:noFill/>
        </p:spPr>
        <p:txBody>
          <a:bodyPr wrap="square" rtlCol="0">
            <a:spAutoFit/>
          </a:bodyPr>
          <a:lstStyle/>
          <a:p>
            <a:r>
              <a:rPr lang="en-US" sz="2100" b="1" dirty="0" smtClean="0">
                <a:solidFill>
                  <a:srgbClr val="FF0000"/>
                </a:solidFill>
                <a:latin typeface="Baskerville Old Face" panose="02020602080505020303" pitchFamily="18" charset="0"/>
              </a:rPr>
              <a:t>is red.</a:t>
            </a:r>
            <a:endParaRPr lang="en-US" sz="2100" b="1" dirty="0">
              <a:solidFill>
                <a:srgbClr val="FF0000"/>
              </a:solidFill>
              <a:latin typeface="Baskerville Old Face" panose="02020602080505020303" pitchFamily="18" charset="0"/>
            </a:endParaRPr>
          </a:p>
        </p:txBody>
      </p:sp>
      <p:sp>
        <p:nvSpPr>
          <p:cNvPr id="9" name="TextBox 8"/>
          <p:cNvSpPr txBox="1"/>
          <p:nvPr/>
        </p:nvSpPr>
        <p:spPr>
          <a:xfrm>
            <a:off x="664633" y="3731592"/>
            <a:ext cx="9728650" cy="707886"/>
          </a:xfrm>
          <a:prstGeom prst="rect">
            <a:avLst/>
          </a:prstGeom>
          <a:noFill/>
        </p:spPr>
        <p:txBody>
          <a:bodyPr wrap="square" rtlCol="0">
            <a:spAutoFit/>
          </a:bodyPr>
          <a:lstStyle/>
          <a:p>
            <a:r>
              <a:rPr lang="en-US" sz="2000" dirty="0" smtClean="0">
                <a:latin typeface="+mj-lt"/>
              </a:rPr>
              <a:t>3.</a:t>
            </a:r>
            <a:r>
              <a:rPr lang="en-US" sz="2000" dirty="0" smtClean="0">
                <a:solidFill>
                  <a:srgbClr val="0070C0"/>
                </a:solidFill>
                <a:latin typeface="+mj-lt"/>
              </a:rPr>
              <a:t> </a:t>
            </a:r>
            <a:r>
              <a:rPr lang="en-US" sz="2000" b="1" u="sng" dirty="0" smtClean="0">
                <a:solidFill>
                  <a:srgbClr val="0070C0"/>
                </a:solidFill>
                <a:latin typeface="+mj-lt"/>
              </a:rPr>
              <a:t>Cite</a:t>
            </a:r>
            <a:r>
              <a:rPr lang="en-US" sz="2000" dirty="0" smtClean="0">
                <a:solidFill>
                  <a:srgbClr val="0070C0"/>
                </a:solidFill>
                <a:latin typeface="+mj-lt"/>
              </a:rPr>
              <a:t> Evidence (Direct Quote</a:t>
            </a:r>
            <a:r>
              <a:rPr lang="en-US" sz="2000" dirty="0" smtClean="0">
                <a:solidFill>
                  <a:srgbClr val="0070C0"/>
                </a:solidFill>
                <a:latin typeface="+mj-lt"/>
              </a:rPr>
              <a:t>): </a:t>
            </a:r>
            <a:r>
              <a:rPr lang="en-US" sz="2000" dirty="0" smtClean="0">
                <a:solidFill>
                  <a:srgbClr val="0070C0"/>
                </a:solidFill>
                <a:latin typeface="+mj-lt"/>
              </a:rPr>
              <a:t>You must introduce your quote and </a:t>
            </a:r>
            <a:endParaRPr lang="en-US" sz="2000" dirty="0" smtClean="0">
              <a:solidFill>
                <a:srgbClr val="0070C0"/>
              </a:solidFill>
              <a:latin typeface="+mj-lt"/>
            </a:endParaRPr>
          </a:p>
          <a:p>
            <a:r>
              <a:rPr lang="en-US" sz="2000" dirty="0">
                <a:solidFill>
                  <a:srgbClr val="0070C0"/>
                </a:solidFill>
                <a:latin typeface="+mj-lt"/>
              </a:rPr>
              <a:t> </a:t>
            </a:r>
            <a:r>
              <a:rPr lang="en-US" sz="2000" dirty="0" smtClean="0">
                <a:solidFill>
                  <a:srgbClr val="0070C0"/>
                </a:solidFill>
                <a:latin typeface="+mj-lt"/>
              </a:rPr>
              <a:t>   </a:t>
            </a:r>
            <a:r>
              <a:rPr lang="en-US" sz="2000" dirty="0" smtClean="0">
                <a:solidFill>
                  <a:srgbClr val="0070C0"/>
                </a:solidFill>
                <a:latin typeface="+mj-lt"/>
              </a:rPr>
              <a:t>tell </a:t>
            </a:r>
            <a:r>
              <a:rPr lang="en-US" sz="2000" dirty="0" smtClean="0">
                <a:solidFill>
                  <a:srgbClr val="0070C0"/>
                </a:solidFill>
                <a:latin typeface="+mj-lt"/>
              </a:rPr>
              <a:t>where you found it. </a:t>
            </a:r>
            <a:endParaRPr lang="en-US" sz="2000" dirty="0">
              <a:latin typeface="+mj-lt"/>
            </a:endParaRPr>
          </a:p>
        </p:txBody>
      </p:sp>
      <p:sp>
        <p:nvSpPr>
          <p:cNvPr id="10" name="TextBox 9"/>
          <p:cNvSpPr txBox="1"/>
          <p:nvPr/>
        </p:nvSpPr>
        <p:spPr>
          <a:xfrm>
            <a:off x="638578" y="1367347"/>
            <a:ext cx="10204658"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latin typeface="Baskerville Old Face" panose="02020602080505020303" pitchFamily="18" charset="0"/>
              </a:rPr>
              <a:t>“Once upon a time there was a little girl who wore a crimson cloak and loved to visit her grandmother. She was called “Little Red Riding Hood”. Every Friday she would carry a basket of treats and goodies and stroll through the forest to her grandmother’s house. </a:t>
            </a:r>
            <a:endParaRPr lang="en-US" sz="2000" dirty="0">
              <a:latin typeface="Baskerville Old Face" panose="02020602080505020303" pitchFamily="18" charset="0"/>
            </a:endParaRPr>
          </a:p>
        </p:txBody>
      </p:sp>
      <p:sp>
        <p:nvSpPr>
          <p:cNvPr id="11" name="TextBox 10"/>
          <p:cNvSpPr txBox="1"/>
          <p:nvPr/>
        </p:nvSpPr>
        <p:spPr>
          <a:xfrm>
            <a:off x="815035" y="5752054"/>
            <a:ext cx="10249288" cy="415498"/>
          </a:xfrm>
          <a:prstGeom prst="rect">
            <a:avLst/>
          </a:prstGeom>
          <a:noFill/>
        </p:spPr>
        <p:txBody>
          <a:bodyPr wrap="square" rtlCol="0">
            <a:spAutoFit/>
          </a:bodyPr>
          <a:lstStyle/>
          <a:p>
            <a:r>
              <a:rPr lang="en-US" sz="2100" b="1" dirty="0" smtClean="0">
                <a:solidFill>
                  <a:srgbClr val="0070C0"/>
                </a:solidFill>
                <a:latin typeface="Baskerville Old Face" panose="02020602080505020303" pitchFamily="18" charset="0"/>
              </a:rPr>
              <a:t>In the first line the author writes “a little girl who wore a crimson cloak.” </a:t>
            </a:r>
            <a:endParaRPr lang="en-US" sz="2100" b="1" dirty="0">
              <a:solidFill>
                <a:srgbClr val="0070C0"/>
              </a:solidFill>
              <a:latin typeface="Baskerville Old Face" panose="02020602080505020303" pitchFamily="18" charset="0"/>
            </a:endParaRPr>
          </a:p>
        </p:txBody>
      </p:sp>
      <p:sp>
        <p:nvSpPr>
          <p:cNvPr id="13" name="TextBox 12"/>
          <p:cNvSpPr txBox="1"/>
          <p:nvPr/>
        </p:nvSpPr>
        <p:spPr>
          <a:xfrm>
            <a:off x="694356" y="4403264"/>
            <a:ext cx="9271745" cy="400110"/>
          </a:xfrm>
          <a:prstGeom prst="rect">
            <a:avLst/>
          </a:prstGeom>
          <a:noFill/>
        </p:spPr>
        <p:txBody>
          <a:bodyPr wrap="square" rtlCol="0">
            <a:spAutoFit/>
          </a:bodyPr>
          <a:lstStyle/>
          <a:p>
            <a:r>
              <a:rPr lang="en-US" sz="2000" dirty="0" smtClean="0">
                <a:latin typeface="+mj-lt"/>
              </a:rPr>
              <a:t>4. </a:t>
            </a:r>
            <a:r>
              <a:rPr lang="en-US" sz="2000" b="1" u="sng" dirty="0" smtClean="0">
                <a:latin typeface="+mj-lt"/>
              </a:rPr>
              <a:t>Explain</a:t>
            </a:r>
            <a:r>
              <a:rPr lang="en-US" sz="2000" dirty="0" smtClean="0">
                <a:latin typeface="+mj-lt"/>
              </a:rPr>
              <a:t>: You must make a connection between your quote and your answer. </a:t>
            </a:r>
            <a:endParaRPr lang="en-US" sz="2000" dirty="0">
              <a:latin typeface="+mj-lt"/>
            </a:endParaRPr>
          </a:p>
        </p:txBody>
      </p:sp>
      <p:sp>
        <p:nvSpPr>
          <p:cNvPr id="14" name="TextBox 13"/>
          <p:cNvSpPr txBox="1"/>
          <p:nvPr/>
        </p:nvSpPr>
        <p:spPr>
          <a:xfrm>
            <a:off x="844758" y="6212354"/>
            <a:ext cx="8850708" cy="415498"/>
          </a:xfrm>
          <a:prstGeom prst="rect">
            <a:avLst/>
          </a:prstGeom>
          <a:noFill/>
        </p:spPr>
        <p:txBody>
          <a:bodyPr wrap="square" rtlCol="0">
            <a:spAutoFit/>
          </a:bodyPr>
          <a:lstStyle/>
          <a:p>
            <a:r>
              <a:rPr lang="en-US" sz="2100" b="1" dirty="0" smtClean="0">
                <a:latin typeface="Baskerville Old Face" panose="02020602080505020303" pitchFamily="18" charset="0"/>
              </a:rPr>
              <a:t>By calling the cloak crimson the author is showing that the cloak is a deep red. </a:t>
            </a:r>
            <a:endParaRPr lang="en-US" sz="2100" b="1" dirty="0">
              <a:latin typeface="Baskerville Old Face" panose="02020602080505020303" pitchFamily="18" charset="0"/>
            </a:endParaRPr>
          </a:p>
        </p:txBody>
      </p:sp>
      <p:cxnSp>
        <p:nvCxnSpPr>
          <p:cNvPr id="18" name="Straight Connector 17"/>
          <p:cNvCxnSpPr/>
          <p:nvPr/>
        </p:nvCxnSpPr>
        <p:spPr>
          <a:xfrm flipV="1">
            <a:off x="313831" y="5027827"/>
            <a:ext cx="10576774" cy="0"/>
          </a:xfrm>
          <a:prstGeom prst="line">
            <a:avLst/>
          </a:prstGeom>
          <a:ln w="38100"/>
        </p:spPr>
        <p:style>
          <a:lnRef idx="3">
            <a:schemeClr val="dk1"/>
          </a:lnRef>
          <a:fillRef idx="0">
            <a:schemeClr val="dk1"/>
          </a:fillRef>
          <a:effectRef idx="2">
            <a:schemeClr val="dk1"/>
          </a:effectRef>
          <a:fontRef idx="minor">
            <a:schemeClr val="tx1"/>
          </a:fontRef>
        </p:style>
      </p:cxnSp>
      <p:sp>
        <p:nvSpPr>
          <p:cNvPr id="2" name="TextBox 1"/>
          <p:cNvSpPr txBox="1"/>
          <p:nvPr/>
        </p:nvSpPr>
        <p:spPr>
          <a:xfrm>
            <a:off x="292335" y="5252281"/>
            <a:ext cx="475149" cy="1384995"/>
          </a:xfrm>
          <a:prstGeom prst="rect">
            <a:avLst/>
          </a:prstGeom>
          <a:noFill/>
          <a:ln>
            <a:solidFill>
              <a:schemeClr val="tx1"/>
            </a:solidFill>
          </a:ln>
        </p:spPr>
        <p:txBody>
          <a:bodyPr wrap="square" rtlCol="0">
            <a:spAutoFit/>
          </a:bodyPr>
          <a:lstStyle/>
          <a:p>
            <a:pPr algn="ctr"/>
            <a:r>
              <a:rPr lang="en-US" sz="2800" b="1" dirty="0" smtClean="0">
                <a:solidFill>
                  <a:srgbClr val="00B050"/>
                </a:solidFill>
              </a:rPr>
              <a:t>A</a:t>
            </a:r>
          </a:p>
          <a:p>
            <a:pPr algn="ctr"/>
            <a:r>
              <a:rPr lang="en-US" sz="2800" b="1" dirty="0" smtClean="0">
                <a:solidFill>
                  <a:srgbClr val="00B0F0"/>
                </a:solidFill>
              </a:rPr>
              <a:t>C</a:t>
            </a:r>
          </a:p>
          <a:p>
            <a:pPr algn="ctr"/>
            <a:r>
              <a:rPr lang="en-US" sz="2800" b="1" dirty="0" smtClean="0">
                <a:solidFill>
                  <a:srgbClr val="C00000"/>
                </a:solidFill>
              </a:rPr>
              <a:t>E</a:t>
            </a:r>
            <a:endParaRPr lang="en-US" sz="2800" b="1" dirty="0">
              <a:solidFill>
                <a:srgbClr val="C00000"/>
              </a:solidFill>
            </a:endParaRPr>
          </a:p>
        </p:txBody>
      </p:sp>
    </p:spTree>
    <p:extLst>
      <p:ext uri="{BB962C8B-B14F-4D97-AF65-F5344CB8AC3E}">
        <p14:creationId xmlns:p14="http://schemas.microsoft.com/office/powerpoint/2010/main" val="339600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ppt_x"/>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ppt_x"/>
                                          </p:val>
                                        </p:tav>
                                        <p:tav tm="100000">
                                          <p:val>
                                            <p:strVal val="#ppt_x"/>
                                          </p:val>
                                        </p:tav>
                                      </p:tavLst>
                                    </p:anim>
                                    <p:anim calcmode="lin" valueType="num">
                                      <p:cBhvr additive="base">
                                        <p:cTn id="5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1"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00232"/>
            <a:ext cx="10599313" cy="707886"/>
          </a:xfrm>
          <a:prstGeom prst="rect">
            <a:avLst/>
          </a:prstGeom>
          <a:noFill/>
        </p:spPr>
        <p:txBody>
          <a:bodyPr wrap="square" rtlCol="0">
            <a:spAutoFit/>
          </a:bodyPr>
          <a:lstStyle/>
          <a:p>
            <a:pPr algn="ctr"/>
            <a:r>
              <a:rPr lang="en-US" sz="4000" b="1" dirty="0" smtClean="0">
                <a:solidFill>
                  <a:schemeClr val="accent3"/>
                </a:solidFill>
                <a:latin typeface="Cooper Black" panose="0208090404030B020404" pitchFamily="18" charset="0"/>
              </a:rPr>
              <a:t>Let’s try </a:t>
            </a:r>
            <a:r>
              <a:rPr lang="en-US" sz="4000" b="1" dirty="0" smtClean="0">
                <a:solidFill>
                  <a:schemeClr val="accent3"/>
                </a:solidFill>
                <a:latin typeface="Cooper Black" panose="0208090404030B020404" pitchFamily="18" charset="0"/>
              </a:rPr>
              <a:t>together! </a:t>
            </a:r>
            <a:endParaRPr lang="en-US" sz="4000" b="1" dirty="0">
              <a:solidFill>
                <a:schemeClr val="accent3"/>
              </a:solidFill>
              <a:latin typeface="Cooper Black" panose="0208090404030B020404" pitchFamily="18" charset="0"/>
            </a:endParaRPr>
          </a:p>
        </p:txBody>
      </p:sp>
      <p:sp>
        <p:nvSpPr>
          <p:cNvPr id="6" name="TextBox 5"/>
          <p:cNvSpPr txBox="1"/>
          <p:nvPr/>
        </p:nvSpPr>
        <p:spPr>
          <a:xfrm>
            <a:off x="1081824" y="1015785"/>
            <a:ext cx="9504610" cy="2308324"/>
          </a:xfrm>
          <a:prstGeom prst="rect">
            <a:avLst/>
          </a:prstGeom>
          <a:noFill/>
        </p:spPr>
        <p:txBody>
          <a:bodyPr wrap="square" rtlCol="0">
            <a:spAutoFit/>
          </a:bodyPr>
          <a:lstStyle/>
          <a:p>
            <a:r>
              <a:rPr lang="en-US" sz="2400" dirty="0" smtClean="0">
                <a:latin typeface="Berlin Sans FB" panose="020E0602020502020306" pitchFamily="34" charset="0"/>
              </a:rPr>
              <a:t>“School</a:t>
            </a:r>
            <a:r>
              <a:rPr lang="en-US" sz="2400" dirty="0">
                <a:latin typeface="Berlin Sans FB" panose="020E0602020502020306" pitchFamily="34" charset="0"/>
              </a:rPr>
              <a:t>. It loomed before her now, massive and dark against the sky. In a few minutes, she would have to face them again---Diane Goddard with her sleek blond hair and Terri Pierce in her candy-pink sweater. And Carol and Steve and Bill and Nancy... There were so many of them, so exclusive as they stood in their tight little groups laughing and joking. Why were they so cold and unkind</a:t>
            </a:r>
            <a:r>
              <a:rPr lang="en-US" sz="2400" dirty="0" smtClean="0">
                <a:latin typeface="Berlin Sans FB" panose="020E0602020502020306" pitchFamily="34" charset="0"/>
              </a:rPr>
              <a:t>?” – </a:t>
            </a:r>
            <a:r>
              <a:rPr lang="en-US" sz="2400" dirty="0" smtClean="0">
                <a:latin typeface="Berlin Sans FB" panose="020E0602020502020306" pitchFamily="34" charset="0"/>
              </a:rPr>
              <a:t>The </a:t>
            </a:r>
            <a:r>
              <a:rPr lang="en-US" sz="2400" dirty="0" smtClean="0">
                <a:latin typeface="Berlin Sans FB" panose="020E0602020502020306" pitchFamily="34" charset="0"/>
              </a:rPr>
              <a:t>Fan Club </a:t>
            </a:r>
            <a:endParaRPr lang="en-US" sz="2400" dirty="0">
              <a:latin typeface="Berlin Sans FB" panose="020E0602020502020306" pitchFamily="34" charset="0"/>
            </a:endParaRPr>
          </a:p>
        </p:txBody>
      </p:sp>
      <p:sp>
        <p:nvSpPr>
          <p:cNvPr id="7" name="TextBox 6"/>
          <p:cNvSpPr txBox="1"/>
          <p:nvPr/>
        </p:nvSpPr>
        <p:spPr>
          <a:xfrm>
            <a:off x="1081824" y="3585719"/>
            <a:ext cx="10174311" cy="461665"/>
          </a:xfrm>
          <a:prstGeom prst="rect">
            <a:avLst/>
          </a:prstGeom>
          <a:noFill/>
        </p:spPr>
        <p:txBody>
          <a:bodyPr wrap="square" rtlCol="0">
            <a:spAutoFit/>
          </a:bodyPr>
          <a:lstStyle/>
          <a:p>
            <a:r>
              <a:rPr lang="en-US" sz="2400" b="1" dirty="0" smtClean="0">
                <a:solidFill>
                  <a:srgbClr val="7030A0"/>
                </a:solidFill>
                <a:latin typeface="+mj-lt"/>
              </a:rPr>
              <a:t>1. Is Laura friends with Diane Goddard?</a:t>
            </a:r>
            <a:endParaRPr lang="en-US" sz="2400" b="1" dirty="0">
              <a:solidFill>
                <a:srgbClr val="7030A0"/>
              </a:solidFill>
              <a:latin typeface="+mj-lt"/>
            </a:endParaRPr>
          </a:p>
        </p:txBody>
      </p:sp>
      <p:cxnSp>
        <p:nvCxnSpPr>
          <p:cNvPr id="9" name="Straight Connector 8"/>
          <p:cNvCxnSpPr/>
          <p:nvPr/>
        </p:nvCxnSpPr>
        <p:spPr>
          <a:xfrm flipV="1">
            <a:off x="656823" y="4170494"/>
            <a:ext cx="10728101" cy="28019"/>
          </a:xfrm>
          <a:prstGeom prst="line">
            <a:avLst/>
          </a:prstGeom>
          <a:ln w="38100"/>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656822" y="4321623"/>
            <a:ext cx="718804" cy="1938992"/>
          </a:xfrm>
          <a:prstGeom prst="rect">
            <a:avLst/>
          </a:prstGeom>
          <a:noFill/>
          <a:ln>
            <a:solidFill>
              <a:schemeClr val="tx1"/>
            </a:solidFill>
          </a:ln>
        </p:spPr>
        <p:txBody>
          <a:bodyPr wrap="square" rtlCol="0">
            <a:spAutoFit/>
          </a:bodyPr>
          <a:lstStyle/>
          <a:p>
            <a:pPr algn="ctr"/>
            <a:r>
              <a:rPr lang="en-US" sz="4000" b="1" dirty="0" smtClean="0">
                <a:solidFill>
                  <a:srgbClr val="00B050"/>
                </a:solidFill>
              </a:rPr>
              <a:t>A</a:t>
            </a:r>
          </a:p>
          <a:p>
            <a:pPr algn="ctr"/>
            <a:r>
              <a:rPr lang="en-US" sz="4000" b="1" dirty="0" smtClean="0">
                <a:solidFill>
                  <a:srgbClr val="00B0F0"/>
                </a:solidFill>
              </a:rPr>
              <a:t>C</a:t>
            </a:r>
          </a:p>
          <a:p>
            <a:pPr algn="ctr"/>
            <a:r>
              <a:rPr lang="en-US" sz="4000" b="1" dirty="0" smtClean="0">
                <a:solidFill>
                  <a:srgbClr val="C00000"/>
                </a:solidFill>
              </a:rPr>
              <a:t>E</a:t>
            </a:r>
            <a:endParaRPr lang="en-US" sz="4000" b="1" dirty="0">
              <a:solidFill>
                <a:srgbClr val="C00000"/>
              </a:solidFill>
            </a:endParaRPr>
          </a:p>
        </p:txBody>
      </p:sp>
    </p:spTree>
    <p:extLst>
      <p:ext uri="{BB962C8B-B14F-4D97-AF65-F5344CB8AC3E}">
        <p14:creationId xmlns:p14="http://schemas.microsoft.com/office/powerpoint/2010/main" val="4114366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8185" y="379165"/>
            <a:ext cx="9813702" cy="707886"/>
          </a:xfrm>
          <a:prstGeom prst="rect">
            <a:avLst/>
          </a:prstGeom>
          <a:noFill/>
        </p:spPr>
        <p:txBody>
          <a:bodyPr wrap="square" rtlCol="0">
            <a:spAutoFit/>
          </a:bodyPr>
          <a:lstStyle/>
          <a:p>
            <a:pPr algn="ctr"/>
            <a:r>
              <a:rPr lang="en-US" sz="4000" b="1" dirty="0" smtClean="0">
                <a:solidFill>
                  <a:schemeClr val="accent3"/>
                </a:solidFill>
                <a:latin typeface="Berlin Sans FB" panose="020E0602020502020306" pitchFamily="34" charset="0"/>
              </a:rPr>
              <a:t>You </a:t>
            </a:r>
            <a:r>
              <a:rPr lang="en-US" sz="4000" b="1" dirty="0" smtClean="0">
                <a:solidFill>
                  <a:schemeClr val="accent3"/>
                </a:solidFill>
                <a:latin typeface="Berlin Sans FB" panose="020E0602020502020306" pitchFamily="34" charset="0"/>
              </a:rPr>
              <a:t>Try!</a:t>
            </a:r>
            <a:endParaRPr lang="en-US" sz="4000" b="1" dirty="0">
              <a:solidFill>
                <a:schemeClr val="accent3"/>
              </a:solidFill>
              <a:latin typeface="Berlin Sans FB" panose="020E0602020502020306" pitchFamily="34" charset="0"/>
            </a:endParaRPr>
          </a:p>
        </p:txBody>
      </p:sp>
      <p:sp>
        <p:nvSpPr>
          <p:cNvPr id="6" name="TextBox 5"/>
          <p:cNvSpPr txBox="1"/>
          <p:nvPr/>
        </p:nvSpPr>
        <p:spPr>
          <a:xfrm>
            <a:off x="824248" y="945384"/>
            <a:ext cx="10367493" cy="2215991"/>
          </a:xfrm>
          <a:prstGeom prst="rect">
            <a:avLst/>
          </a:prstGeom>
          <a:noFill/>
        </p:spPr>
        <p:txBody>
          <a:bodyPr wrap="square" rtlCol="0">
            <a:spAutoFit/>
          </a:bodyPr>
          <a:lstStyle/>
          <a:p>
            <a:r>
              <a:rPr lang="en-US" sz="2400" dirty="0">
                <a:latin typeface="Berlin Sans FB" panose="020E0602020502020306" pitchFamily="34" charset="0"/>
              </a:rPr>
              <a:t>“School. It loomed before her now, massive and dark against the sky. In a few minutes, she would have to face them again---Diane Goddard with her sleek blond hair and Terri Pierce in her candy-pink sweater. And Carol and Steve and Bill and Nancy... There were so many of them, so exclusive as they stood in their tight little groups laughing and joking. Why were they so cold and unkind? </a:t>
            </a:r>
          </a:p>
          <a:p>
            <a:endParaRPr lang="en-US" dirty="0"/>
          </a:p>
        </p:txBody>
      </p:sp>
      <p:sp>
        <p:nvSpPr>
          <p:cNvPr id="7" name="TextBox 6"/>
          <p:cNvSpPr txBox="1"/>
          <p:nvPr/>
        </p:nvSpPr>
        <p:spPr>
          <a:xfrm>
            <a:off x="309093" y="3161375"/>
            <a:ext cx="10019763" cy="3046988"/>
          </a:xfrm>
          <a:prstGeom prst="rect">
            <a:avLst/>
          </a:prstGeom>
          <a:noFill/>
        </p:spPr>
        <p:txBody>
          <a:bodyPr wrap="square" rtlCol="0">
            <a:spAutoFit/>
          </a:bodyPr>
          <a:lstStyle/>
          <a:p>
            <a:r>
              <a:rPr lang="en-US" sz="2000" dirty="0" smtClean="0">
                <a:solidFill>
                  <a:srgbClr val="7030A0"/>
                </a:solidFill>
                <a:latin typeface="Berlin Sans FB" panose="020E0602020502020306" pitchFamily="34" charset="0"/>
              </a:rPr>
              <a:t>Answer the following questions using the ACE strategy. Be sure to follow each step carefully. </a:t>
            </a:r>
          </a:p>
          <a:p>
            <a:r>
              <a:rPr lang="en-US" sz="2400" b="1" u="sng" dirty="0" smtClean="0">
                <a:solidFill>
                  <a:srgbClr val="00B050"/>
                </a:solidFill>
                <a:latin typeface="+mj-lt"/>
              </a:rPr>
              <a:t>A</a:t>
            </a:r>
            <a:r>
              <a:rPr lang="en-US" sz="2400" b="1" dirty="0" smtClean="0">
                <a:solidFill>
                  <a:srgbClr val="00B050"/>
                </a:solidFill>
                <a:latin typeface="+mj-lt"/>
              </a:rPr>
              <a:t>nswer: </a:t>
            </a:r>
            <a:r>
              <a:rPr lang="en-US" sz="2400" dirty="0" smtClean="0">
                <a:latin typeface="+mj-lt"/>
              </a:rPr>
              <a:t>Be sure to restate the question as you answer it. </a:t>
            </a:r>
          </a:p>
          <a:p>
            <a:r>
              <a:rPr lang="en-US" sz="2400" b="1" u="sng" dirty="0" smtClean="0">
                <a:solidFill>
                  <a:srgbClr val="00B0F0"/>
                </a:solidFill>
                <a:latin typeface="+mj-lt"/>
              </a:rPr>
              <a:t>C</a:t>
            </a:r>
            <a:r>
              <a:rPr lang="en-US" sz="2400" b="1" dirty="0" smtClean="0">
                <a:solidFill>
                  <a:srgbClr val="00B0F0"/>
                </a:solidFill>
                <a:latin typeface="+mj-lt"/>
              </a:rPr>
              <a:t>ite: </a:t>
            </a:r>
            <a:r>
              <a:rPr lang="en-US" sz="2400" dirty="0" smtClean="0">
                <a:latin typeface="+mj-lt"/>
              </a:rPr>
              <a:t>Use a direct quote from the text. </a:t>
            </a:r>
          </a:p>
          <a:p>
            <a:r>
              <a:rPr lang="en-US" sz="2400" b="1" u="sng" dirty="0" smtClean="0">
                <a:solidFill>
                  <a:schemeClr val="accent5"/>
                </a:solidFill>
                <a:latin typeface="+mj-lt"/>
              </a:rPr>
              <a:t>E</a:t>
            </a:r>
            <a:r>
              <a:rPr lang="en-US" sz="2400" b="1" dirty="0" smtClean="0">
                <a:solidFill>
                  <a:schemeClr val="accent5"/>
                </a:solidFill>
                <a:latin typeface="+mj-lt"/>
              </a:rPr>
              <a:t>xplain: </a:t>
            </a:r>
            <a:r>
              <a:rPr lang="en-US" sz="2400" dirty="0" smtClean="0">
                <a:latin typeface="+mj-lt"/>
              </a:rPr>
              <a:t>Make a connection between your evidence and your answer. </a:t>
            </a:r>
            <a:r>
              <a:rPr lang="en-US" sz="2400" dirty="0" smtClean="0">
                <a:latin typeface="+mj-lt"/>
              </a:rPr>
              <a:t>  </a:t>
            </a:r>
          </a:p>
          <a:p>
            <a:r>
              <a:rPr lang="en-US" sz="2400" dirty="0">
                <a:latin typeface="+mj-lt"/>
              </a:rPr>
              <a:t> </a:t>
            </a:r>
            <a:r>
              <a:rPr lang="en-US" sz="2400" dirty="0" smtClean="0">
                <a:latin typeface="+mj-lt"/>
              </a:rPr>
              <a:t>            </a:t>
            </a:r>
            <a:r>
              <a:rPr lang="en-US" sz="2400" dirty="0" smtClean="0">
                <a:latin typeface="+mj-lt"/>
              </a:rPr>
              <a:t>How </a:t>
            </a:r>
            <a:r>
              <a:rPr lang="en-US" sz="2400" dirty="0" smtClean="0">
                <a:latin typeface="+mj-lt"/>
              </a:rPr>
              <a:t>does your quote explain or support your answer. </a:t>
            </a:r>
          </a:p>
          <a:p>
            <a:endParaRPr lang="en-US" sz="2000" dirty="0">
              <a:latin typeface="+mj-lt"/>
            </a:endParaRPr>
          </a:p>
          <a:p>
            <a:pPr marL="342900" indent="-342900">
              <a:buFont typeface="Arial" panose="020B0604020202020204" pitchFamily="34" charset="0"/>
              <a:buChar char="•"/>
            </a:pPr>
            <a:r>
              <a:rPr lang="en-US" sz="2800" b="1" dirty="0" smtClean="0">
                <a:latin typeface="+mj-lt"/>
              </a:rPr>
              <a:t>#1 What is Laura’s attitude toward school</a:t>
            </a:r>
            <a:r>
              <a:rPr lang="en-US" sz="2800" b="1" dirty="0" smtClean="0">
                <a:latin typeface="+mj-lt"/>
              </a:rPr>
              <a:t>?</a:t>
            </a:r>
            <a:endParaRPr lang="en-US" sz="2800" b="1" dirty="0">
              <a:latin typeface="+mj-lt"/>
            </a:endParaRPr>
          </a:p>
          <a:p>
            <a:pPr marL="342900" indent="-342900">
              <a:buFont typeface="Arial" panose="020B0604020202020204" pitchFamily="34" charset="0"/>
              <a:buChar char="•"/>
            </a:pPr>
            <a:r>
              <a:rPr lang="en-US" sz="2800" b="1" dirty="0" smtClean="0">
                <a:latin typeface="+mj-lt"/>
              </a:rPr>
              <a:t>#2 What type of people are Diane’s </a:t>
            </a:r>
            <a:r>
              <a:rPr lang="en-US" sz="2800" b="1" dirty="0" smtClean="0">
                <a:latin typeface="+mj-lt"/>
              </a:rPr>
              <a:t>friends</a:t>
            </a:r>
            <a:r>
              <a:rPr lang="en-US" sz="2800" b="1" dirty="0">
                <a:latin typeface="+mj-lt"/>
              </a:rPr>
              <a:t>?</a:t>
            </a:r>
            <a:endParaRPr lang="en-US" sz="2800" b="1" dirty="0">
              <a:latin typeface="+mj-lt"/>
            </a:endParaRPr>
          </a:p>
        </p:txBody>
      </p:sp>
    </p:spTree>
    <p:extLst>
      <p:ext uri="{BB962C8B-B14F-4D97-AF65-F5344CB8AC3E}">
        <p14:creationId xmlns:p14="http://schemas.microsoft.com/office/powerpoint/2010/main" val="4283033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7512" y="345464"/>
            <a:ext cx="10782300" cy="762119"/>
          </a:xfrm>
        </p:spPr>
        <p:txBody>
          <a:bodyPr/>
          <a:lstStyle/>
          <a:p>
            <a:pPr algn="ctr"/>
            <a:r>
              <a:rPr lang="en-US" sz="4400" b="1" dirty="0" smtClean="0"/>
              <a:t>Exit Ticket</a:t>
            </a:r>
            <a:endParaRPr lang="en-US" sz="4400" b="1" dirty="0"/>
          </a:p>
        </p:txBody>
      </p:sp>
      <p:sp>
        <p:nvSpPr>
          <p:cNvPr id="3" name="Subtitle 2"/>
          <p:cNvSpPr>
            <a:spLocks noGrp="1"/>
          </p:cNvSpPr>
          <p:nvPr>
            <p:ph type="subTitle" idx="1"/>
          </p:nvPr>
        </p:nvSpPr>
        <p:spPr>
          <a:xfrm>
            <a:off x="242891" y="4993078"/>
            <a:ext cx="9228201" cy="1289659"/>
          </a:xfrm>
        </p:spPr>
        <p:txBody>
          <a:bodyPr>
            <a:normAutofit fontScale="85000" lnSpcReduction="10000"/>
          </a:bodyPr>
          <a:lstStyle/>
          <a:p>
            <a:pPr algn="l"/>
            <a:r>
              <a:rPr lang="en-US" sz="2100" b="1" dirty="0" smtClean="0">
                <a:latin typeface="+mj-lt"/>
              </a:rPr>
              <a:t>Using the ACE strategy answer the following. </a:t>
            </a:r>
            <a:endParaRPr lang="en-US" sz="2100" b="1" dirty="0" smtClean="0">
              <a:latin typeface="+mj-lt"/>
            </a:endParaRPr>
          </a:p>
          <a:p>
            <a:pPr algn="l"/>
            <a:r>
              <a:rPr lang="en-US" sz="2100" b="1" dirty="0" smtClean="0">
                <a:latin typeface="+mj-lt"/>
              </a:rPr>
              <a:t>You </a:t>
            </a:r>
            <a:r>
              <a:rPr lang="en-US" sz="2100" b="1" dirty="0" smtClean="0">
                <a:latin typeface="+mj-lt"/>
              </a:rPr>
              <a:t>must answer in complete sentences.  </a:t>
            </a:r>
          </a:p>
          <a:p>
            <a:r>
              <a:rPr lang="en-US" sz="2800" b="1" dirty="0" smtClean="0">
                <a:solidFill>
                  <a:schemeClr val="accent5"/>
                </a:solidFill>
                <a:latin typeface="+mj-lt"/>
              </a:rPr>
              <a:t>#1 How does the author characterize Diane and her friends?</a:t>
            </a:r>
            <a:endParaRPr lang="en-US" sz="2800" b="1" dirty="0">
              <a:solidFill>
                <a:schemeClr val="accent5"/>
              </a:solidFill>
              <a:latin typeface="+mj-lt"/>
            </a:endParaRPr>
          </a:p>
        </p:txBody>
      </p:sp>
      <p:sp>
        <p:nvSpPr>
          <p:cNvPr id="4" name="TextBox 3"/>
          <p:cNvSpPr txBox="1"/>
          <p:nvPr/>
        </p:nvSpPr>
        <p:spPr>
          <a:xfrm>
            <a:off x="667512" y="990295"/>
            <a:ext cx="8849975" cy="3785652"/>
          </a:xfrm>
          <a:prstGeom prst="rect">
            <a:avLst/>
          </a:prstGeom>
          <a:noFill/>
        </p:spPr>
        <p:txBody>
          <a:bodyPr wrap="square" rtlCol="0">
            <a:spAutoFit/>
          </a:bodyPr>
          <a:lstStyle/>
          <a:p>
            <a:r>
              <a:rPr lang="en-US" sz="2400" dirty="0" smtClean="0">
                <a:latin typeface="Baskerville Old Face" panose="02020602080505020303" pitchFamily="18" charset="0"/>
              </a:rPr>
              <a:t>“Shivering</a:t>
            </a:r>
            <a:r>
              <a:rPr lang="en-US" sz="2400" dirty="0">
                <a:latin typeface="Baskerville Old Face" panose="02020602080505020303" pitchFamily="18" charset="0"/>
              </a:rPr>
              <a:t>, Laura remembered how they would sit at the back of English class, passing notes and whispering. She thought of their identical brown loafers, their plastic purses, their hostile stares as they passed her in the corridors. She didn't care. They were clods, the whole lot of them. She shoved her way through the door and there they were. They thronged the hall</a:t>
            </a:r>
            <a:r>
              <a:rPr lang="en-US" sz="2400" dirty="0" smtClean="0">
                <a:latin typeface="Baskerville Old Face" panose="02020602080505020303" pitchFamily="18" charset="0"/>
              </a:rPr>
              <a:t>, streamed </a:t>
            </a:r>
            <a:r>
              <a:rPr lang="en-US" sz="2400" dirty="0">
                <a:latin typeface="Baskerville Old Face" panose="02020602080505020303" pitchFamily="18" charset="0"/>
              </a:rPr>
              <a:t>in and out of doors, clustered under red and yellow posters advertising the latest dance. Mohair sweaters, madras shirts, pea-green raincoats. They were all alike, all the same. And in the center of the group, as usual, Diane Goddard was saying, "It'll be a riot! I just can't wait to see her face when she finds out</a:t>
            </a:r>
            <a:r>
              <a:rPr lang="en-US" sz="2400" dirty="0" smtClean="0">
                <a:latin typeface="Baskerville Old Face" panose="02020602080505020303" pitchFamily="18" charset="0"/>
              </a:rPr>
              <a:t>.”</a:t>
            </a:r>
            <a:endParaRPr lang="en-US" sz="2400" dirty="0">
              <a:latin typeface="Baskerville Old Face" panose="02020602080505020303" pitchFamily="18" charset="0"/>
            </a:endParaRPr>
          </a:p>
        </p:txBody>
      </p:sp>
      <p:cxnSp>
        <p:nvCxnSpPr>
          <p:cNvPr id="6" name="Straight Connector 5"/>
          <p:cNvCxnSpPr/>
          <p:nvPr/>
        </p:nvCxnSpPr>
        <p:spPr>
          <a:xfrm>
            <a:off x="242891" y="4884512"/>
            <a:ext cx="11085095"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83286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737</TotalTime>
  <Words>686</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Aharoni</vt:lpstr>
      <vt:lpstr>Arial</vt:lpstr>
      <vt:lpstr>Baskerville Old Face</vt:lpstr>
      <vt:lpstr>Berlin Sans FB</vt:lpstr>
      <vt:lpstr>Cooper Black</vt:lpstr>
      <vt:lpstr>Trebuchet MS</vt:lpstr>
      <vt:lpstr>Wingdings 3</vt:lpstr>
      <vt:lpstr>Facet</vt:lpstr>
      <vt:lpstr>ACE: Your guide to acing the short answers!!</vt:lpstr>
      <vt:lpstr>PowerPoint Presentation</vt:lpstr>
      <vt:lpstr>PowerPoint Presentation</vt:lpstr>
      <vt:lpstr>PowerPoint Presentation</vt:lpstr>
      <vt:lpstr>PowerPoint Presentation</vt:lpstr>
      <vt:lpstr>Exit Ticket</vt:lpstr>
    </vt:vector>
  </TitlesOfParts>
  <Company>HISD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 Your guide to acing the short answers!!</dc:title>
  <dc:creator>Sadler, Jessica E</dc:creator>
  <cp:lastModifiedBy>Weber, Jessica L</cp:lastModifiedBy>
  <cp:revision>20</cp:revision>
  <dcterms:created xsi:type="dcterms:W3CDTF">2013-10-01T16:24:31Z</dcterms:created>
  <dcterms:modified xsi:type="dcterms:W3CDTF">2013-10-02T17:25:17Z</dcterms:modified>
</cp:coreProperties>
</file>