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3" r:id="rId20"/>
    <p:sldId id="27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10/29/2013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10/29/2013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10/29/2013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10/29/2013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10/29/2013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10/29/2013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10/29/2013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10/29/2013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10/29/2013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10/29/2013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10/29/2013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10/29/2013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" y="0"/>
            <a:ext cx="10058400" cy="35661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Run-On Sentences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Workshop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8481" y="2498582"/>
            <a:ext cx="7843520" cy="4359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80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-241717"/>
            <a:ext cx="10058400" cy="1450757"/>
          </a:xfrm>
        </p:spPr>
        <p:txBody>
          <a:bodyPr/>
          <a:lstStyle/>
          <a:p>
            <a:r>
              <a:rPr lang="en-US" dirty="0" smtClean="0"/>
              <a:t>Let’s Fix It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56934"/>
            <a:ext cx="12192000" cy="1344506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chemeClr val="accent5"/>
                </a:solidFill>
              </a:rPr>
              <a:t>Sharpstown</a:t>
            </a:r>
            <a:r>
              <a:rPr lang="en-US" sz="4000" b="1" dirty="0" smtClean="0">
                <a:solidFill>
                  <a:schemeClr val="accent5"/>
                </a:solidFill>
              </a:rPr>
              <a:t> </a:t>
            </a:r>
            <a:r>
              <a:rPr lang="en-US" sz="4000" b="1" dirty="0">
                <a:solidFill>
                  <a:schemeClr val="accent5"/>
                </a:solidFill>
              </a:rPr>
              <a:t>High School is the best school in Houston all the teachers are amazing. </a:t>
            </a:r>
            <a:endParaRPr lang="en-US" sz="4000" dirty="0">
              <a:solidFill>
                <a:schemeClr val="accent5"/>
              </a:solidFill>
            </a:endParaRPr>
          </a:p>
          <a:p>
            <a:endParaRPr lang="en-US" sz="3200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16000" y="3759200"/>
            <a:ext cx="11176000" cy="1344506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4000" b="1" dirty="0" smtClean="0"/>
              <a:t>Problem</a:t>
            </a:r>
            <a:r>
              <a:rPr lang="en-US" sz="4000" b="1" dirty="0"/>
              <a:t>:</a:t>
            </a:r>
            <a:r>
              <a:rPr lang="en-US" sz="4000" b="1" dirty="0" smtClean="0"/>
              <a:t> </a:t>
            </a:r>
            <a:r>
              <a:rPr lang="en-US" sz="4000" dirty="0"/>
              <a:t>comma splice   or   fused sentence </a:t>
            </a:r>
            <a:endParaRPr lang="en-US" sz="4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4000" b="1" dirty="0" smtClean="0"/>
              <a:t>Fix:</a:t>
            </a:r>
            <a:r>
              <a:rPr lang="en-US" sz="4000" dirty="0"/>
              <a:t> </a:t>
            </a:r>
            <a:r>
              <a:rPr lang="en-US" sz="4000" dirty="0" smtClean="0"/>
              <a:t>semicolon</a:t>
            </a:r>
            <a:endParaRPr lang="en-US" sz="3200" b="1" dirty="0" smtClean="0"/>
          </a:p>
          <a:p>
            <a:pPr marL="0" indent="0">
              <a:buFont typeface="Calibri" panose="020F0502020204030204" pitchFamily="34" charset="0"/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" y="5103706"/>
            <a:ext cx="12192000" cy="1344506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err="1">
                <a:solidFill>
                  <a:schemeClr val="accent5"/>
                </a:solidFill>
              </a:rPr>
              <a:t>Sharpstown</a:t>
            </a:r>
            <a:r>
              <a:rPr lang="en-US" sz="4000" b="1" dirty="0">
                <a:solidFill>
                  <a:schemeClr val="accent5"/>
                </a:solidFill>
              </a:rPr>
              <a:t> High School is the best school in </a:t>
            </a:r>
            <a:r>
              <a:rPr lang="en-US" sz="4000" b="1" dirty="0" smtClean="0">
                <a:solidFill>
                  <a:schemeClr val="accent5"/>
                </a:solidFill>
              </a:rPr>
              <a:t>Houston</a:t>
            </a:r>
            <a:r>
              <a:rPr lang="en-US" sz="4000" b="1" dirty="0" smtClean="0">
                <a:solidFill>
                  <a:srgbClr val="C00000"/>
                </a:solidFill>
              </a:rPr>
              <a:t>;</a:t>
            </a:r>
            <a:r>
              <a:rPr lang="en-US" sz="4000" b="1" dirty="0" smtClean="0">
                <a:solidFill>
                  <a:schemeClr val="accent5"/>
                </a:solidFill>
              </a:rPr>
              <a:t> </a:t>
            </a:r>
          </a:p>
          <a:p>
            <a:r>
              <a:rPr lang="en-US" sz="4000" b="1" dirty="0" smtClean="0">
                <a:solidFill>
                  <a:schemeClr val="accent5"/>
                </a:solidFill>
              </a:rPr>
              <a:t>all </a:t>
            </a:r>
            <a:r>
              <a:rPr lang="en-US" sz="4000" b="1" dirty="0">
                <a:solidFill>
                  <a:schemeClr val="accent5"/>
                </a:solidFill>
              </a:rPr>
              <a:t>the teachers are amazing. </a:t>
            </a:r>
            <a:endParaRPr lang="en-US" sz="4000" dirty="0">
              <a:solidFill>
                <a:schemeClr val="accent5"/>
              </a:solidFill>
            </a:endParaRPr>
          </a:p>
          <a:p>
            <a:endParaRPr lang="en-US" sz="3200" b="1" dirty="0" smtClean="0"/>
          </a:p>
          <a:p>
            <a:pPr marL="0" indent="0">
              <a:buFont typeface="Calibri" panose="020F0502020204030204" pitchFamily="34" charset="0"/>
              <a:buNone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969760" y="3698240"/>
            <a:ext cx="3515360" cy="67225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517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-241717"/>
            <a:ext cx="10058400" cy="1450757"/>
          </a:xfrm>
        </p:spPr>
        <p:txBody>
          <a:bodyPr/>
          <a:lstStyle/>
          <a:p>
            <a:r>
              <a:rPr lang="en-US" dirty="0" smtClean="0"/>
              <a:t>Let’s Fix It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56934"/>
            <a:ext cx="12192000" cy="1344506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5"/>
                </a:solidFill>
              </a:rPr>
              <a:t>Halloween </a:t>
            </a:r>
            <a:r>
              <a:rPr lang="en-US" sz="4000" b="1" dirty="0">
                <a:solidFill>
                  <a:schemeClr val="accent5"/>
                </a:solidFill>
              </a:rPr>
              <a:t>is my favorite holiday it’s the one time a year that I can be anything I want to </a:t>
            </a:r>
            <a:r>
              <a:rPr lang="en-US" sz="4000" b="1" dirty="0" smtClean="0">
                <a:solidFill>
                  <a:schemeClr val="accent5"/>
                </a:solidFill>
              </a:rPr>
              <a:t>be.</a:t>
            </a:r>
            <a:endParaRPr lang="en-US" sz="4000" dirty="0">
              <a:solidFill>
                <a:schemeClr val="accent5"/>
              </a:solidFill>
            </a:endParaRPr>
          </a:p>
          <a:p>
            <a:endParaRPr lang="en-US" sz="3200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16000" y="3759200"/>
            <a:ext cx="11176000" cy="1344506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4000" b="1" dirty="0" smtClean="0"/>
              <a:t>Problem</a:t>
            </a:r>
            <a:r>
              <a:rPr lang="en-US" sz="4000" b="1" dirty="0"/>
              <a:t>:</a:t>
            </a:r>
            <a:r>
              <a:rPr lang="en-US" sz="4000" b="1" dirty="0" smtClean="0"/>
              <a:t> </a:t>
            </a:r>
            <a:r>
              <a:rPr lang="en-US" sz="4000" dirty="0"/>
              <a:t>comma splice   or   fused sentence </a:t>
            </a:r>
            <a:endParaRPr lang="en-US" sz="4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4000" b="1" dirty="0" smtClean="0"/>
              <a:t>Fix:</a:t>
            </a:r>
            <a:r>
              <a:rPr lang="en-US" sz="4000" dirty="0"/>
              <a:t> </a:t>
            </a:r>
            <a:r>
              <a:rPr lang="en-US" sz="4000" dirty="0" smtClean="0"/>
              <a:t>your choice</a:t>
            </a:r>
            <a:endParaRPr lang="en-US" sz="3200" b="1" dirty="0" smtClean="0"/>
          </a:p>
          <a:p>
            <a:pPr marL="0" indent="0">
              <a:buFont typeface="Calibri" panose="020F0502020204030204" pitchFamily="34" charset="0"/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" y="5103706"/>
            <a:ext cx="12192000" cy="134450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/>
              <a:t>Halloween </a:t>
            </a:r>
            <a:r>
              <a:rPr lang="en-US" sz="4000" b="1" dirty="0"/>
              <a:t>is my favorite </a:t>
            </a:r>
            <a:r>
              <a:rPr lang="en-US" sz="4000" b="1" dirty="0" smtClean="0"/>
              <a:t>holiday</a:t>
            </a:r>
            <a:r>
              <a:rPr lang="en-US" sz="4000" b="1" u="sng" dirty="0" smtClean="0">
                <a:solidFill>
                  <a:srgbClr val="C00000"/>
                </a:solidFill>
              </a:rPr>
              <a:t>. </a:t>
            </a:r>
            <a:r>
              <a:rPr lang="en-US" sz="4000" b="1" u="sng" dirty="0">
                <a:solidFill>
                  <a:srgbClr val="C00000"/>
                </a:solidFill>
              </a:rPr>
              <a:t>I</a:t>
            </a:r>
            <a:r>
              <a:rPr lang="en-US" sz="4000" b="1" u="sng" dirty="0" smtClean="0">
                <a:solidFill>
                  <a:srgbClr val="C00000"/>
                </a:solidFill>
              </a:rPr>
              <a:t>t’s </a:t>
            </a:r>
            <a:r>
              <a:rPr lang="en-US" sz="4000" b="1" dirty="0"/>
              <a:t>the one time a year that I can be anything I want to be</a:t>
            </a:r>
            <a:endParaRPr lang="en-US" sz="4000" dirty="0"/>
          </a:p>
          <a:p>
            <a:endParaRPr lang="en-US" sz="3200" b="1" dirty="0" smtClean="0"/>
          </a:p>
          <a:p>
            <a:pPr marL="0" indent="0">
              <a:buFont typeface="Calibri" panose="020F0502020204030204" pitchFamily="34" charset="0"/>
              <a:buNone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969760" y="3698240"/>
            <a:ext cx="3515360" cy="67225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21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-241717"/>
            <a:ext cx="10058400" cy="1450757"/>
          </a:xfrm>
        </p:spPr>
        <p:txBody>
          <a:bodyPr/>
          <a:lstStyle/>
          <a:p>
            <a:r>
              <a:rPr lang="en-US" dirty="0" smtClean="0"/>
              <a:t>You Do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920" y="2231814"/>
            <a:ext cx="10739120" cy="3945466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sz="8000" b="1" dirty="0" smtClean="0">
                <a:solidFill>
                  <a:schemeClr val="accent5"/>
                </a:solidFill>
              </a:rPr>
              <a:t>#1-10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0" b="1" dirty="0">
              <a:solidFill>
                <a:schemeClr val="accent5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8000" b="1" dirty="0" smtClean="0">
                <a:solidFill>
                  <a:schemeClr val="accent5"/>
                </a:solidFill>
              </a:rPr>
              <a:t> Identify the problem.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7300" b="1" dirty="0" smtClean="0">
                <a:solidFill>
                  <a:schemeClr val="accent5"/>
                </a:solidFill>
              </a:rPr>
              <a:t>(Is it a comma splice or fused sentence)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8000" b="1" dirty="0" smtClean="0">
                <a:solidFill>
                  <a:schemeClr val="accent5"/>
                </a:solidFill>
              </a:rPr>
              <a:t>Correct the sentence using the method specified. </a:t>
            </a:r>
            <a:endParaRPr lang="en-US" sz="8000" dirty="0">
              <a:solidFill>
                <a:schemeClr val="accent5"/>
              </a:solidFill>
            </a:endParaRPr>
          </a:p>
          <a:p>
            <a:pPr algn="ctr"/>
            <a:endParaRPr lang="en-US" sz="3200" b="1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762240" y="195072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Corrections: # 2</a:t>
            </a:r>
          </a:p>
          <a:p>
            <a:r>
              <a:rPr lang="en-US" dirty="0" smtClean="0"/>
              <a:t>Fix: your choice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51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-241717"/>
            <a:ext cx="10058400" cy="1450757"/>
          </a:xfrm>
        </p:spPr>
        <p:txBody>
          <a:bodyPr/>
          <a:lstStyle/>
          <a:p>
            <a:r>
              <a:rPr lang="en-US" dirty="0" smtClean="0"/>
              <a:t>Check Your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480" y="2556934"/>
            <a:ext cx="11907520" cy="1344506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1. My </a:t>
            </a:r>
            <a:r>
              <a:rPr lang="en-US" sz="4000" b="1" dirty="0"/>
              <a:t>mother, father and sister are coming to dinner tonight, it’s going to be a fun reunion.</a:t>
            </a:r>
            <a:endParaRPr lang="en-US" sz="4000" dirty="0"/>
          </a:p>
          <a:p>
            <a:endParaRPr lang="en-US" sz="3200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16000" y="3759200"/>
            <a:ext cx="11176000" cy="82380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4000" b="1" dirty="0" smtClean="0"/>
              <a:t>Problem</a:t>
            </a:r>
            <a:r>
              <a:rPr lang="en-US" sz="4000" b="1" dirty="0"/>
              <a:t>:</a:t>
            </a:r>
            <a:r>
              <a:rPr lang="en-US" sz="4000" b="1" dirty="0" smtClean="0"/>
              <a:t> </a:t>
            </a:r>
            <a:r>
              <a:rPr lang="en-US" sz="4000" dirty="0"/>
              <a:t>comma splice   or   fused sentence </a:t>
            </a:r>
            <a:endParaRPr lang="en-US" sz="40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84480" y="5103706"/>
            <a:ext cx="11938000" cy="134450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/>
              <a:t>1. My mother, father and sister are coming to dinner tonight</a:t>
            </a:r>
            <a:r>
              <a:rPr lang="en-US" sz="4000" b="1" u="sng" dirty="0">
                <a:solidFill>
                  <a:srgbClr val="C00000"/>
                </a:solidFill>
              </a:rPr>
              <a:t>, </a:t>
            </a:r>
            <a:r>
              <a:rPr lang="en-US" sz="4000" b="1" u="sng" dirty="0" smtClean="0">
                <a:solidFill>
                  <a:srgbClr val="C00000"/>
                </a:solidFill>
              </a:rPr>
              <a:t>and </a:t>
            </a:r>
            <a:r>
              <a:rPr lang="en-US" sz="4000" b="1" dirty="0" smtClean="0"/>
              <a:t>it’s </a:t>
            </a:r>
            <a:r>
              <a:rPr lang="en-US" sz="4000" b="1" dirty="0"/>
              <a:t>going to be a fun reunion.</a:t>
            </a:r>
            <a:endParaRPr lang="en-US" sz="4000" dirty="0"/>
          </a:p>
          <a:p>
            <a:endParaRPr lang="en-US" sz="3200" b="1" dirty="0" smtClean="0"/>
          </a:p>
          <a:p>
            <a:pPr marL="0" indent="0">
              <a:buFont typeface="Calibri" panose="020F0502020204030204" pitchFamily="34" charset="0"/>
              <a:buNone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088640" y="3749886"/>
            <a:ext cx="3515360" cy="67225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679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-241717"/>
            <a:ext cx="10058400" cy="1450757"/>
          </a:xfrm>
        </p:spPr>
        <p:txBody>
          <a:bodyPr/>
          <a:lstStyle/>
          <a:p>
            <a:r>
              <a:rPr lang="en-US" dirty="0" smtClean="0"/>
              <a:t>Check Your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480" y="2556934"/>
            <a:ext cx="11907520" cy="1344506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2. I </a:t>
            </a:r>
            <a:r>
              <a:rPr lang="en-US" sz="4000" b="1" dirty="0"/>
              <a:t>like learning </a:t>
            </a:r>
            <a:r>
              <a:rPr lang="en-US" sz="4000" b="1" dirty="0" smtClean="0"/>
              <a:t>English </a:t>
            </a:r>
            <a:r>
              <a:rPr lang="en-US" sz="4000" b="1" dirty="0"/>
              <a:t>it makes me tired. </a:t>
            </a:r>
            <a:endParaRPr lang="en-US" sz="3200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16000" y="3759200"/>
            <a:ext cx="11176000" cy="82380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4000" b="1" dirty="0" smtClean="0"/>
              <a:t>Problem</a:t>
            </a:r>
            <a:r>
              <a:rPr lang="en-US" sz="4000" b="1" dirty="0"/>
              <a:t>:</a:t>
            </a:r>
            <a:r>
              <a:rPr lang="en-US" sz="4000" b="1" dirty="0" smtClean="0"/>
              <a:t> </a:t>
            </a:r>
            <a:r>
              <a:rPr lang="en-US" sz="4000" dirty="0"/>
              <a:t>comma splice   or   fused sentence </a:t>
            </a:r>
            <a:endParaRPr lang="en-US" sz="40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84480" y="5103706"/>
            <a:ext cx="11938000" cy="1344506"/>
          </a:xfrm>
          <a:prstGeom prst="rect">
            <a:avLst/>
          </a:prstGeom>
          <a:ln>
            <a:noFill/>
          </a:ln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/>
              <a:t>2. I like learning </a:t>
            </a:r>
            <a:r>
              <a:rPr lang="en-US" sz="4000" b="1" dirty="0" smtClean="0"/>
              <a:t>English, but </a:t>
            </a:r>
            <a:r>
              <a:rPr lang="en-US" sz="4000" b="1" dirty="0"/>
              <a:t>it makes me tired. </a:t>
            </a:r>
            <a:endParaRPr lang="en-US" sz="3200" b="1" dirty="0"/>
          </a:p>
          <a:p>
            <a:endParaRPr lang="en-US" sz="3200" b="1" dirty="0" smtClean="0"/>
          </a:p>
          <a:p>
            <a:pPr marL="0" indent="0">
              <a:buFont typeface="Calibri" panose="020F0502020204030204" pitchFamily="34" charset="0"/>
              <a:buNone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7112000" y="3749886"/>
            <a:ext cx="3515360" cy="67225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465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-241717"/>
            <a:ext cx="10058400" cy="1450757"/>
          </a:xfrm>
        </p:spPr>
        <p:txBody>
          <a:bodyPr/>
          <a:lstStyle/>
          <a:p>
            <a:r>
              <a:rPr lang="en-US" dirty="0" smtClean="0"/>
              <a:t>Check Your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480" y="2556934"/>
            <a:ext cx="11907520" cy="134450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3. My sister was taller than me when we were young, now I am the tallest it is fun. </a:t>
            </a:r>
            <a:endParaRPr lang="en-US" sz="3600" dirty="0" smtClean="0"/>
          </a:p>
          <a:p>
            <a:endParaRPr lang="en-US" sz="3200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16000" y="3759200"/>
            <a:ext cx="11176000" cy="82380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4000" b="1" dirty="0" smtClean="0"/>
              <a:t>Problem</a:t>
            </a:r>
            <a:r>
              <a:rPr lang="en-US" sz="4000" b="1" dirty="0"/>
              <a:t>:</a:t>
            </a:r>
            <a:r>
              <a:rPr lang="en-US" sz="4000" b="1" dirty="0" smtClean="0"/>
              <a:t> </a:t>
            </a:r>
            <a:r>
              <a:rPr lang="en-US" sz="4000" dirty="0"/>
              <a:t>comma splice   or   fused sentence </a:t>
            </a:r>
            <a:endParaRPr lang="en-US" sz="40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84480" y="5103706"/>
            <a:ext cx="11938000" cy="1344506"/>
          </a:xfrm>
          <a:prstGeom prst="rect">
            <a:avLst/>
          </a:prstGeom>
          <a:ln>
            <a:noFill/>
          </a:ln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/>
              <a:t>3. My sister was taller than me when we were </a:t>
            </a:r>
            <a:r>
              <a:rPr lang="en-US" sz="4000" b="1" dirty="0" smtClean="0"/>
              <a:t>young</a:t>
            </a:r>
            <a:r>
              <a:rPr lang="en-US" sz="4000" b="1" dirty="0" smtClean="0">
                <a:solidFill>
                  <a:srgbClr val="C00000"/>
                </a:solidFill>
              </a:rPr>
              <a:t>. N</a:t>
            </a:r>
            <a:r>
              <a:rPr lang="en-US" sz="4000" b="1" dirty="0" smtClean="0"/>
              <a:t>ow </a:t>
            </a:r>
            <a:r>
              <a:rPr lang="en-US" sz="4000" b="1" dirty="0"/>
              <a:t>I am the tallest it is fun. </a:t>
            </a:r>
            <a:endParaRPr lang="en-US" sz="4000" dirty="0"/>
          </a:p>
          <a:p>
            <a:endParaRPr lang="en-US" sz="3200" b="1" dirty="0" smtClean="0"/>
          </a:p>
          <a:p>
            <a:pPr marL="0" indent="0">
              <a:buFont typeface="Calibri" panose="020F0502020204030204" pitchFamily="34" charset="0"/>
              <a:buNone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088640" y="3749886"/>
            <a:ext cx="3210560" cy="67225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334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-241717"/>
            <a:ext cx="10058400" cy="1450757"/>
          </a:xfrm>
        </p:spPr>
        <p:txBody>
          <a:bodyPr/>
          <a:lstStyle/>
          <a:p>
            <a:r>
              <a:rPr lang="en-US" dirty="0" smtClean="0"/>
              <a:t>Check Your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480" y="2556934"/>
            <a:ext cx="11907520" cy="1344506"/>
          </a:xfrm>
        </p:spPr>
        <p:txBody>
          <a:bodyPr>
            <a:normAutofit/>
          </a:bodyPr>
          <a:lstStyle/>
          <a:p>
            <a:pPr lvl="0"/>
            <a:r>
              <a:rPr lang="en-US" sz="3600" b="1" dirty="0" smtClean="0"/>
              <a:t>4. </a:t>
            </a:r>
            <a:r>
              <a:rPr lang="en-US" sz="3600" b="1" dirty="0"/>
              <a:t>I love school, I love learning, my teacher is nice. </a:t>
            </a:r>
            <a:endParaRPr lang="en-US" sz="3200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16000" y="3759200"/>
            <a:ext cx="11176000" cy="82380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4000" b="1" dirty="0" smtClean="0"/>
              <a:t>Problem</a:t>
            </a:r>
            <a:r>
              <a:rPr lang="en-US" sz="4000" b="1" dirty="0"/>
              <a:t>:</a:t>
            </a:r>
            <a:r>
              <a:rPr lang="en-US" sz="4000" b="1" dirty="0" smtClean="0"/>
              <a:t> </a:t>
            </a:r>
            <a:r>
              <a:rPr lang="en-US" sz="4000" dirty="0"/>
              <a:t>comma splice   or   fused sentence </a:t>
            </a:r>
            <a:endParaRPr lang="en-US" sz="40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84480" y="5103706"/>
            <a:ext cx="11938000" cy="1344506"/>
          </a:xfrm>
          <a:prstGeom prst="rect">
            <a:avLst/>
          </a:prstGeom>
          <a:ln>
            <a:noFill/>
          </a:ln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4000" b="1" dirty="0" smtClean="0"/>
              <a:t>4. </a:t>
            </a:r>
            <a:r>
              <a:rPr lang="en-US" sz="4000" b="1" dirty="0"/>
              <a:t>I love school, I love learning</a:t>
            </a:r>
            <a:r>
              <a:rPr lang="en-US" sz="4000" b="1" u="sng" dirty="0" smtClean="0">
                <a:solidFill>
                  <a:srgbClr val="C00000"/>
                </a:solidFill>
              </a:rPr>
              <a:t>, and </a:t>
            </a:r>
            <a:r>
              <a:rPr lang="en-US" sz="4000" b="1" dirty="0"/>
              <a:t>my teacher is nice. </a:t>
            </a:r>
            <a:endParaRPr lang="en-US" sz="3600" b="1" dirty="0"/>
          </a:p>
          <a:p>
            <a:endParaRPr lang="en-US" sz="3200" b="1" dirty="0" smtClean="0"/>
          </a:p>
          <a:p>
            <a:pPr marL="0" indent="0">
              <a:buFont typeface="Calibri" panose="020F0502020204030204" pitchFamily="34" charset="0"/>
              <a:buNone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088640" y="3749886"/>
            <a:ext cx="3210560" cy="67225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00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764" y="-568389"/>
            <a:ext cx="10058400" cy="1450757"/>
          </a:xfrm>
        </p:spPr>
        <p:txBody>
          <a:bodyPr/>
          <a:lstStyle/>
          <a:p>
            <a:r>
              <a:rPr lang="en-US" dirty="0" smtClean="0"/>
              <a:t>Formatting Your 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764" y="1854355"/>
            <a:ext cx="10058400" cy="167886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accent3"/>
                </a:solidFill>
              </a:rPr>
              <a:t>MUST Be Typed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accent3"/>
                </a:solidFill>
              </a:rPr>
              <a:t>12 Point, Times New Roman Font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accent3"/>
                </a:solidFill>
              </a:rPr>
              <a:t>Name, Period, Date on Top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97280" y="3533217"/>
            <a:ext cx="10058400" cy="293131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 Joe Awesome</a:t>
            </a:r>
          </a:p>
          <a:p>
            <a:pPr marL="0" indent="0">
              <a:buNone/>
            </a:pPr>
            <a:r>
              <a:rPr lang="en-US" sz="2800" dirty="0" smtClean="0"/>
              <a:t>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&amp;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Period</a:t>
            </a:r>
          </a:p>
          <a:p>
            <a:pPr marL="0" indent="0">
              <a:buNone/>
            </a:pPr>
            <a:r>
              <a:rPr lang="en-US" sz="2800" dirty="0" smtClean="0"/>
              <a:t> October 31, 2013</a:t>
            </a:r>
          </a:p>
          <a:p>
            <a:pPr marL="0" indent="0" algn="ctr">
              <a:buNone/>
            </a:pPr>
            <a:r>
              <a:rPr lang="en-US" sz="2800" dirty="0" smtClean="0"/>
              <a:t>Expository Essay: Stepping Back from the Ledge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This is my really awesome first paragraph. It starts with an attention getting hook.</a:t>
            </a:r>
            <a:endParaRPr lang="en-US" sz="2800" dirty="0" smtClean="0"/>
          </a:p>
        </p:txBody>
      </p:sp>
      <p:sp>
        <p:nvSpPr>
          <p:cNvPr id="5" name="Oval 4"/>
          <p:cNvSpPr/>
          <p:nvPr/>
        </p:nvSpPr>
        <p:spPr>
          <a:xfrm rot="1328157">
            <a:off x="6963622" y="1014615"/>
            <a:ext cx="4771506" cy="33583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583484">
            <a:off x="7454071" y="1479784"/>
            <a:ext cx="37906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Due on Tuesday!!! </a:t>
            </a:r>
          </a:p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11/5/13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23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5680" y="2643723"/>
            <a:ext cx="10058400" cy="1450757"/>
          </a:xfrm>
        </p:spPr>
        <p:txBody>
          <a:bodyPr/>
          <a:lstStyle/>
          <a:p>
            <a:pPr algn="ctr"/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Pd</a:t>
            </a:r>
            <a:r>
              <a:rPr lang="en-US" dirty="0" smtClean="0"/>
              <a:t>……..Observer Tomorrow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02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764" y="-568389"/>
            <a:ext cx="10058400" cy="1450757"/>
          </a:xfrm>
        </p:spPr>
        <p:txBody>
          <a:bodyPr/>
          <a:lstStyle/>
          <a:p>
            <a:r>
              <a:rPr lang="en-US" dirty="0" smtClean="0"/>
              <a:t>Peer Editing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195"/>
            <a:ext cx="12192000" cy="3042766"/>
          </a:xfrm>
        </p:spPr>
        <p:txBody>
          <a:bodyPr>
            <a:noAutofit/>
          </a:bodyPr>
          <a:lstStyle/>
          <a:p>
            <a:r>
              <a:rPr lang="en-US" sz="3100" dirty="0">
                <a:latin typeface="Bradley Hand ITC" panose="03070402050302030203" pitchFamily="66" charset="0"/>
              </a:rPr>
              <a:t>We where all over my aunts house when my dog Riley was running around like crazy. He was chasing me around in circles. all of a </a:t>
            </a:r>
            <a:r>
              <a:rPr lang="en-US" sz="3100" dirty="0" err="1">
                <a:latin typeface="Bradley Hand ITC" panose="03070402050302030203" pitchFamily="66" charset="0"/>
              </a:rPr>
              <a:t>suden</a:t>
            </a:r>
            <a:r>
              <a:rPr lang="en-US" sz="3100" dirty="0">
                <a:latin typeface="Bradley Hand ITC" panose="03070402050302030203" pitchFamily="66" charset="0"/>
              </a:rPr>
              <a:t> I look and riley he was in the pool! swimming in my aunts pool. I couldn’t believe my eyes that the dog was in the pool. I dashed to the pool and </a:t>
            </a:r>
            <a:r>
              <a:rPr lang="en-US" sz="3100" dirty="0" err="1">
                <a:latin typeface="Bradley Hand ITC" panose="03070402050302030203" pitchFamily="66" charset="0"/>
              </a:rPr>
              <a:t>jumpd</a:t>
            </a:r>
            <a:r>
              <a:rPr lang="en-US" sz="3100" dirty="0">
                <a:latin typeface="Bradley Hand ITC" panose="03070402050302030203" pitchFamily="66" charset="0"/>
              </a:rPr>
              <a:t> in and swan over to Riley and pulled him to the steps. He got out and shook all over us like a sprinkler on a hot day. I was glad riley was o.k. and that I saved him.</a:t>
            </a:r>
            <a:endParaRPr lang="en-US" sz="3100" dirty="0">
              <a:effectLst/>
              <a:latin typeface="Bradley Hand ITC" panose="03070402050302030203" pitchFamily="66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74320" y="5750562"/>
            <a:ext cx="12192000" cy="768788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1 compliment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2 suggestions</a:t>
            </a:r>
          </a:p>
        </p:txBody>
      </p:sp>
    </p:spTree>
    <p:extLst>
      <p:ext uri="{BB962C8B-B14F-4D97-AF65-F5344CB8AC3E}">
        <p14:creationId xmlns:p14="http://schemas.microsoft.com/office/powerpoint/2010/main" val="244689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-241717"/>
            <a:ext cx="10058400" cy="1450757"/>
          </a:xfrm>
        </p:spPr>
        <p:txBody>
          <a:bodyPr/>
          <a:lstStyle/>
          <a:p>
            <a:r>
              <a:rPr lang="en-US" dirty="0" smtClean="0"/>
              <a:t>When do they happen?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91174"/>
            <a:ext cx="10058400" cy="402336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>
                <a:solidFill>
                  <a:schemeClr val="accent5"/>
                </a:solidFill>
              </a:rPr>
              <a:t>Run-on sentences occur when independent clauses are not joined properly. </a:t>
            </a:r>
            <a:endParaRPr lang="en-US" sz="3600" b="1" dirty="0" smtClean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en-US" sz="3200" b="1" dirty="0" smtClean="0"/>
          </a:p>
          <a:p>
            <a:pPr marL="0" indent="0">
              <a:buNone/>
            </a:pPr>
            <a:r>
              <a:rPr lang="en-US" sz="3200" b="1" dirty="0" smtClean="0"/>
              <a:t>There </a:t>
            </a:r>
            <a:r>
              <a:rPr lang="en-US" sz="3200" b="1" dirty="0"/>
              <a:t>are two types of run-on sentence: </a:t>
            </a:r>
            <a:endParaRPr lang="en-US" sz="32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3200" b="1" dirty="0" smtClean="0"/>
              <a:t>the </a:t>
            </a:r>
            <a:r>
              <a:rPr lang="en-US" sz="3200" b="1" u="sng" dirty="0"/>
              <a:t>fused sentence</a:t>
            </a:r>
            <a:r>
              <a:rPr lang="en-US" sz="3200" b="1" dirty="0"/>
              <a:t> </a:t>
            </a:r>
            <a:endParaRPr lang="en-US" sz="32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3200" b="1" u="sng" dirty="0" smtClean="0"/>
              <a:t>the </a:t>
            </a:r>
            <a:r>
              <a:rPr lang="en-US" sz="3200" b="1" u="sng" dirty="0"/>
              <a:t>comma splice.</a:t>
            </a:r>
            <a:endParaRPr lang="en-US" sz="3200" b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4080" y="3180080"/>
            <a:ext cx="3677920" cy="367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15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764" y="-568389"/>
            <a:ext cx="10058400" cy="1450757"/>
          </a:xfrm>
        </p:spPr>
        <p:txBody>
          <a:bodyPr/>
          <a:lstStyle/>
          <a:p>
            <a:r>
              <a:rPr lang="en-US" dirty="0" smtClean="0"/>
              <a:t>Peer Editing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880" y="2199795"/>
            <a:ext cx="11318240" cy="3042766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Trade papers with someone at your table.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1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Read their paper once through without stopping.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Use the checklist to make notes, improvements, and suggestions.</a:t>
            </a:r>
            <a:endParaRPr lang="en-US" sz="31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02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-241717"/>
            <a:ext cx="10058400" cy="1450757"/>
          </a:xfrm>
        </p:spPr>
        <p:txBody>
          <a:bodyPr/>
          <a:lstStyle/>
          <a:p>
            <a:r>
              <a:rPr lang="en-US" dirty="0" smtClean="0"/>
              <a:t>Types of Run </a:t>
            </a:r>
            <a:r>
              <a:rPr lang="en-US" dirty="0" err="1" smtClean="0"/>
              <a:t>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913380"/>
            <a:ext cx="12192000" cy="402336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chemeClr val="accent5"/>
                </a:solidFill>
              </a:rPr>
              <a:t>The dishes need to be done get going on it right away.</a:t>
            </a:r>
          </a:p>
          <a:p>
            <a:pPr marL="0" indent="0">
              <a:buNone/>
            </a:pPr>
            <a:endParaRPr lang="en-US" sz="1100" b="1" dirty="0" smtClean="0"/>
          </a:p>
          <a:p>
            <a:r>
              <a:rPr lang="en-US" sz="3200" b="1" dirty="0" smtClean="0"/>
              <a:t>      What are the two independent clauses?</a:t>
            </a:r>
          </a:p>
          <a:p>
            <a:r>
              <a:rPr lang="en-US" sz="4400" b="1" dirty="0" smtClean="0">
                <a:solidFill>
                  <a:schemeClr val="accent2"/>
                </a:solidFill>
              </a:rPr>
              <a:t>       </a:t>
            </a:r>
            <a:r>
              <a:rPr lang="en-US" sz="4400" b="1" u="sng" dirty="0" smtClean="0">
                <a:solidFill>
                  <a:schemeClr val="accent2"/>
                </a:solidFill>
              </a:rPr>
              <a:t>Fused Sentence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3600" b="1" dirty="0" smtClean="0"/>
              <a:t>The Problem? No punctuation or conjunction (FANBOYS) between the two clauses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592" y="0"/>
            <a:ext cx="4661408" cy="2913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29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-241717"/>
            <a:ext cx="10058400" cy="1450757"/>
          </a:xfrm>
        </p:spPr>
        <p:txBody>
          <a:bodyPr/>
          <a:lstStyle/>
          <a:p>
            <a:r>
              <a:rPr lang="en-US" dirty="0" smtClean="0"/>
              <a:t>Types of Run </a:t>
            </a:r>
            <a:r>
              <a:rPr lang="en-US" dirty="0" err="1" smtClean="0"/>
              <a:t>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56934"/>
            <a:ext cx="12192000" cy="402336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chemeClr val="accent5"/>
                </a:solidFill>
              </a:rPr>
              <a:t>The dishes need to be done, get going on it right away.</a:t>
            </a:r>
          </a:p>
          <a:p>
            <a:pPr marL="0" indent="0">
              <a:buNone/>
            </a:pPr>
            <a:endParaRPr lang="en-US" sz="3200" b="1" dirty="0" smtClean="0"/>
          </a:p>
          <a:p>
            <a:r>
              <a:rPr lang="en-US" sz="3200" b="1" dirty="0" smtClean="0"/>
              <a:t>      What are the two independent clauses?</a:t>
            </a:r>
          </a:p>
          <a:p>
            <a:r>
              <a:rPr lang="en-US" sz="4400" b="1" dirty="0" smtClean="0">
                <a:solidFill>
                  <a:schemeClr val="accent2"/>
                </a:solidFill>
              </a:rPr>
              <a:t>       </a:t>
            </a:r>
            <a:r>
              <a:rPr lang="en-US" sz="4400" b="1" u="sng" dirty="0" smtClean="0">
                <a:solidFill>
                  <a:schemeClr val="accent2"/>
                </a:solidFill>
              </a:rPr>
              <a:t>Comma Splice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3600" b="1" dirty="0" smtClean="0"/>
              <a:t>The Problem? 2 independent clauses are joined with a comma but no conjunction.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89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-465237"/>
            <a:ext cx="10058400" cy="1450757"/>
          </a:xfrm>
        </p:spPr>
        <p:txBody>
          <a:bodyPr/>
          <a:lstStyle/>
          <a:p>
            <a:r>
              <a:rPr lang="en-US" dirty="0" smtClean="0"/>
              <a:t>Types of Run On Fixes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56934"/>
            <a:ext cx="12192000" cy="402336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chemeClr val="accent5"/>
                </a:solidFill>
              </a:rPr>
              <a:t>The dishes need to be done get going on it right away.</a:t>
            </a:r>
          </a:p>
          <a:p>
            <a:pPr marL="0" indent="0">
              <a:buNone/>
            </a:pPr>
            <a:endParaRPr lang="en-US" sz="3200" b="1" dirty="0" smtClean="0"/>
          </a:p>
          <a:p>
            <a:r>
              <a:rPr lang="en-US" sz="3200" b="1" dirty="0" smtClean="0"/>
              <a:t>      1. Comma + Conjunction (FANBOYS)</a:t>
            </a:r>
          </a:p>
          <a:p>
            <a:pPr algn="ctr"/>
            <a:r>
              <a:rPr lang="en-US" sz="4000" b="1" dirty="0">
                <a:solidFill>
                  <a:schemeClr val="accent5"/>
                </a:solidFill>
              </a:rPr>
              <a:t>The dishes need to be </a:t>
            </a:r>
            <a:r>
              <a:rPr lang="en-US" sz="4000" b="1" dirty="0" smtClean="0">
                <a:solidFill>
                  <a:schemeClr val="accent5"/>
                </a:solidFill>
              </a:rPr>
              <a:t>done</a:t>
            </a:r>
            <a:r>
              <a:rPr lang="en-US" sz="4000" b="1" u="sng" dirty="0" smtClean="0">
                <a:solidFill>
                  <a:srgbClr val="C00000"/>
                </a:solidFill>
              </a:rPr>
              <a:t>, so </a:t>
            </a:r>
            <a:r>
              <a:rPr lang="en-US" sz="4000" b="1" dirty="0" smtClean="0">
                <a:solidFill>
                  <a:schemeClr val="accent5"/>
                </a:solidFill>
              </a:rPr>
              <a:t>get </a:t>
            </a:r>
            <a:r>
              <a:rPr lang="en-US" sz="4000" b="1" dirty="0">
                <a:solidFill>
                  <a:schemeClr val="accent5"/>
                </a:solidFill>
              </a:rPr>
              <a:t>going on it right away.</a:t>
            </a:r>
          </a:p>
          <a:p>
            <a:endParaRPr lang="en-US" sz="3200" b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0880" y="-110066"/>
            <a:ext cx="3881120" cy="2546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262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-241717"/>
            <a:ext cx="10058400" cy="1450757"/>
          </a:xfrm>
        </p:spPr>
        <p:txBody>
          <a:bodyPr/>
          <a:lstStyle/>
          <a:p>
            <a:r>
              <a:rPr lang="en-US" dirty="0" smtClean="0"/>
              <a:t>Types of Run On Fixes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56934"/>
            <a:ext cx="12192000" cy="402336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chemeClr val="accent5"/>
                </a:solidFill>
              </a:rPr>
              <a:t>The dishes need to be done get going on it right away.</a:t>
            </a:r>
          </a:p>
          <a:p>
            <a:pPr marL="0" indent="0">
              <a:buNone/>
            </a:pPr>
            <a:endParaRPr lang="en-US" sz="3200" b="1" dirty="0" smtClean="0"/>
          </a:p>
          <a:p>
            <a:r>
              <a:rPr lang="en-US" sz="3200" b="1" dirty="0" smtClean="0"/>
              <a:t>      2. Semicolon</a:t>
            </a:r>
          </a:p>
          <a:p>
            <a:r>
              <a:rPr lang="en-US" sz="4000" b="1" dirty="0" smtClean="0">
                <a:solidFill>
                  <a:schemeClr val="accent5"/>
                </a:solidFill>
              </a:rPr>
              <a:t>The </a:t>
            </a:r>
            <a:r>
              <a:rPr lang="en-US" sz="4000" b="1" dirty="0">
                <a:solidFill>
                  <a:schemeClr val="accent5"/>
                </a:solidFill>
              </a:rPr>
              <a:t>dishes need to be </a:t>
            </a:r>
            <a:r>
              <a:rPr lang="en-US" sz="4000" b="1" dirty="0" smtClean="0">
                <a:solidFill>
                  <a:schemeClr val="accent5"/>
                </a:solidFill>
              </a:rPr>
              <a:t>done</a:t>
            </a:r>
            <a:r>
              <a:rPr lang="en-US" sz="4000" b="1" u="sng" dirty="0">
                <a:solidFill>
                  <a:srgbClr val="C00000"/>
                </a:solidFill>
              </a:rPr>
              <a:t>;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smtClean="0">
                <a:solidFill>
                  <a:schemeClr val="accent5"/>
                </a:solidFill>
              </a:rPr>
              <a:t>get </a:t>
            </a:r>
            <a:r>
              <a:rPr lang="en-US" sz="4000" b="1" dirty="0">
                <a:solidFill>
                  <a:schemeClr val="accent5"/>
                </a:solidFill>
              </a:rPr>
              <a:t>going on it right away.</a:t>
            </a:r>
          </a:p>
          <a:p>
            <a:endParaRPr lang="en-US" sz="32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707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-241717"/>
            <a:ext cx="10058400" cy="1450757"/>
          </a:xfrm>
        </p:spPr>
        <p:txBody>
          <a:bodyPr/>
          <a:lstStyle/>
          <a:p>
            <a:r>
              <a:rPr lang="en-US" dirty="0" smtClean="0"/>
              <a:t>Types of Run On Fixes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56934"/>
            <a:ext cx="12192000" cy="402336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chemeClr val="accent5"/>
                </a:solidFill>
              </a:rPr>
              <a:t>The dishes need to be done get going on it right away.</a:t>
            </a:r>
          </a:p>
          <a:p>
            <a:pPr marL="0" indent="0">
              <a:buNone/>
            </a:pPr>
            <a:endParaRPr lang="en-US" sz="3200" b="1" dirty="0" smtClean="0"/>
          </a:p>
          <a:p>
            <a:r>
              <a:rPr lang="en-US" sz="3200" b="1" dirty="0" smtClean="0"/>
              <a:t>      3. 2 Separate Sentences</a:t>
            </a:r>
          </a:p>
          <a:p>
            <a:r>
              <a:rPr lang="en-US" sz="4000" b="1" dirty="0" smtClean="0">
                <a:solidFill>
                  <a:schemeClr val="accent5"/>
                </a:solidFill>
              </a:rPr>
              <a:t>The </a:t>
            </a:r>
            <a:r>
              <a:rPr lang="en-US" sz="4000" b="1" dirty="0">
                <a:solidFill>
                  <a:schemeClr val="accent5"/>
                </a:solidFill>
              </a:rPr>
              <a:t>dishes need to be </a:t>
            </a:r>
            <a:r>
              <a:rPr lang="en-US" sz="4000" b="1" dirty="0" smtClean="0">
                <a:solidFill>
                  <a:schemeClr val="accent5"/>
                </a:solidFill>
              </a:rPr>
              <a:t>done</a:t>
            </a:r>
            <a:r>
              <a:rPr lang="en-US" sz="4000" b="1" u="sng" dirty="0" smtClean="0">
                <a:solidFill>
                  <a:srgbClr val="C00000"/>
                </a:solidFill>
              </a:rPr>
              <a:t>. </a:t>
            </a:r>
            <a:r>
              <a:rPr lang="en-US" sz="4000" b="1" u="sng" dirty="0">
                <a:solidFill>
                  <a:srgbClr val="C00000"/>
                </a:solidFill>
              </a:rPr>
              <a:t>G</a:t>
            </a:r>
            <a:r>
              <a:rPr lang="en-US" sz="4000" b="1" dirty="0" smtClean="0">
                <a:solidFill>
                  <a:schemeClr val="accent5"/>
                </a:solidFill>
              </a:rPr>
              <a:t>et </a:t>
            </a:r>
            <a:r>
              <a:rPr lang="en-US" sz="4000" b="1" dirty="0">
                <a:solidFill>
                  <a:schemeClr val="accent5"/>
                </a:solidFill>
              </a:rPr>
              <a:t>going on it right away.</a:t>
            </a:r>
          </a:p>
          <a:p>
            <a:endParaRPr lang="en-US" sz="32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74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-241717"/>
            <a:ext cx="10058400" cy="1450757"/>
          </a:xfrm>
        </p:spPr>
        <p:txBody>
          <a:bodyPr/>
          <a:lstStyle/>
          <a:p>
            <a:r>
              <a:rPr lang="en-US" dirty="0" smtClean="0"/>
              <a:t>Types of Run On Fixes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56934"/>
            <a:ext cx="12192000" cy="402336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chemeClr val="accent5"/>
                </a:solidFill>
              </a:rPr>
              <a:t>The dishes need to be done get going on it right away.</a:t>
            </a:r>
          </a:p>
          <a:p>
            <a:pPr marL="0" indent="0">
              <a:buNone/>
            </a:pPr>
            <a:endParaRPr lang="en-US" sz="3200" b="1" dirty="0" smtClean="0"/>
          </a:p>
          <a:p>
            <a:r>
              <a:rPr lang="en-US" sz="3200" b="1" dirty="0" smtClean="0"/>
              <a:t>      4. Dependent Clause + Independent Clause</a:t>
            </a:r>
          </a:p>
          <a:p>
            <a:r>
              <a:rPr lang="en-US" sz="4000" b="1" u="sng" dirty="0" smtClean="0">
                <a:solidFill>
                  <a:srgbClr val="C00000"/>
                </a:solidFill>
              </a:rPr>
              <a:t>Since</a:t>
            </a:r>
            <a:r>
              <a:rPr lang="en-US" sz="4000" b="1" dirty="0" smtClean="0">
                <a:solidFill>
                  <a:schemeClr val="accent5"/>
                </a:solidFill>
              </a:rPr>
              <a:t> the </a:t>
            </a:r>
            <a:r>
              <a:rPr lang="en-US" sz="4000" b="1" dirty="0">
                <a:solidFill>
                  <a:schemeClr val="accent5"/>
                </a:solidFill>
              </a:rPr>
              <a:t>dishes need to be </a:t>
            </a:r>
            <a:r>
              <a:rPr lang="en-US" sz="4000" b="1" dirty="0" smtClean="0">
                <a:solidFill>
                  <a:schemeClr val="accent5"/>
                </a:solidFill>
              </a:rPr>
              <a:t>done</a:t>
            </a:r>
            <a:r>
              <a:rPr lang="en-US" sz="4000" b="1" u="sng" dirty="0" smtClean="0">
                <a:solidFill>
                  <a:srgbClr val="C00000"/>
                </a:solidFill>
              </a:rPr>
              <a:t>,</a:t>
            </a:r>
            <a:r>
              <a:rPr lang="en-US" sz="4000" b="1" dirty="0" smtClean="0">
                <a:solidFill>
                  <a:schemeClr val="accent5"/>
                </a:solidFill>
              </a:rPr>
              <a:t> get </a:t>
            </a:r>
            <a:r>
              <a:rPr lang="en-US" sz="4000" b="1" dirty="0">
                <a:solidFill>
                  <a:schemeClr val="accent5"/>
                </a:solidFill>
              </a:rPr>
              <a:t>going on it right away.</a:t>
            </a:r>
          </a:p>
          <a:p>
            <a:endParaRPr lang="en-US" sz="32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51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-241717"/>
            <a:ext cx="10058400" cy="1450757"/>
          </a:xfrm>
        </p:spPr>
        <p:txBody>
          <a:bodyPr/>
          <a:lstStyle/>
          <a:p>
            <a:r>
              <a:rPr lang="en-US" dirty="0" smtClean="0"/>
              <a:t>Let’s Fix It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56934"/>
            <a:ext cx="12192000" cy="134450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5"/>
                </a:solidFill>
              </a:rPr>
              <a:t>Basketball is the best sport because it’s an active game, the players never stop running</a:t>
            </a:r>
            <a:r>
              <a:rPr lang="en-US" sz="4000" b="1" dirty="0" smtClean="0">
                <a:solidFill>
                  <a:schemeClr val="accent5"/>
                </a:solidFill>
              </a:rPr>
              <a:t>.</a:t>
            </a:r>
            <a:endParaRPr lang="en-US" sz="4000" b="1" dirty="0">
              <a:solidFill>
                <a:schemeClr val="accent5"/>
              </a:solidFill>
            </a:endParaRPr>
          </a:p>
          <a:p>
            <a:endParaRPr lang="en-US" sz="3200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16000" y="3759200"/>
            <a:ext cx="11176000" cy="1344506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4000" b="1" dirty="0" smtClean="0"/>
              <a:t>Problem</a:t>
            </a:r>
            <a:r>
              <a:rPr lang="en-US" sz="4000" b="1" dirty="0"/>
              <a:t>:</a:t>
            </a:r>
            <a:r>
              <a:rPr lang="en-US" sz="4000" b="1" dirty="0" smtClean="0"/>
              <a:t> </a:t>
            </a:r>
            <a:r>
              <a:rPr lang="en-US" sz="4000" dirty="0"/>
              <a:t>comma splice   or   fused sentence </a:t>
            </a:r>
            <a:endParaRPr lang="en-US" sz="4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4000" b="1" dirty="0" smtClean="0"/>
              <a:t>Fix</a:t>
            </a:r>
            <a:r>
              <a:rPr lang="en-US" sz="4000" b="1" dirty="0"/>
              <a:t>: </a:t>
            </a:r>
            <a:r>
              <a:rPr lang="en-US" sz="4000" dirty="0"/>
              <a:t>Comma + Conjunction (FANBOY)</a:t>
            </a:r>
            <a:endParaRPr lang="en-US" sz="3200" b="1" dirty="0" smtClean="0"/>
          </a:p>
          <a:p>
            <a:pPr marL="0" indent="0">
              <a:buFont typeface="Calibri" panose="020F0502020204030204" pitchFamily="34" charset="0"/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" y="5103706"/>
            <a:ext cx="12192000" cy="134450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chemeClr val="accent5"/>
                </a:solidFill>
              </a:rPr>
              <a:t>Basketball is the best sport because it’s an active game</a:t>
            </a:r>
            <a:r>
              <a:rPr lang="en-US" sz="4000" b="1" u="sng" dirty="0" smtClean="0">
                <a:solidFill>
                  <a:srgbClr val="C00000"/>
                </a:solidFill>
              </a:rPr>
              <a:t>, and</a:t>
            </a:r>
            <a:r>
              <a:rPr lang="en-US" sz="4000" b="1" dirty="0" smtClean="0">
                <a:solidFill>
                  <a:schemeClr val="accent5"/>
                </a:solidFill>
              </a:rPr>
              <a:t> the players never stop running.</a:t>
            </a:r>
          </a:p>
          <a:p>
            <a:endParaRPr lang="en-US" sz="3200" b="1" dirty="0" smtClean="0"/>
          </a:p>
          <a:p>
            <a:pPr marL="0" indent="0">
              <a:buFont typeface="Calibri" panose="020F0502020204030204" pitchFamily="34" charset="0"/>
              <a:buNone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230880" y="3698240"/>
            <a:ext cx="2834640" cy="67225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05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1965</TotalTime>
  <Words>863</Words>
  <Application>Microsoft Office PowerPoint</Application>
  <PresentationFormat>Widescreen</PresentationFormat>
  <Paragraphs>99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Bradley Hand ITC</vt:lpstr>
      <vt:lpstr>Calibri</vt:lpstr>
      <vt:lpstr>Calibri Light</vt:lpstr>
      <vt:lpstr>Retrospect</vt:lpstr>
      <vt:lpstr>  Run-On Sentences Workshop</vt:lpstr>
      <vt:lpstr>When do they happen?</vt:lpstr>
      <vt:lpstr>Types of Run Ons</vt:lpstr>
      <vt:lpstr>Types of Run Ons</vt:lpstr>
      <vt:lpstr>Types of Run On Fixes</vt:lpstr>
      <vt:lpstr>Types of Run On Fixes</vt:lpstr>
      <vt:lpstr>Types of Run On Fixes</vt:lpstr>
      <vt:lpstr>Types of Run On Fixes</vt:lpstr>
      <vt:lpstr>Let’s Fix It Together</vt:lpstr>
      <vt:lpstr>Let’s Fix It Together</vt:lpstr>
      <vt:lpstr>Let’s Fix It Together</vt:lpstr>
      <vt:lpstr>You Do It!</vt:lpstr>
      <vt:lpstr>Check Your Work</vt:lpstr>
      <vt:lpstr>Check Your Work</vt:lpstr>
      <vt:lpstr>Check Your Work</vt:lpstr>
      <vt:lpstr>Check Your Work</vt:lpstr>
      <vt:lpstr>Formatting Your Essay</vt:lpstr>
      <vt:lpstr>7th Pd……..Observer Tomorrow</vt:lpstr>
      <vt:lpstr>Peer Editing Practice</vt:lpstr>
      <vt:lpstr>Peer Editing</vt:lpstr>
    </vt:vector>
  </TitlesOfParts>
  <Company>HISD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Run-On Sentences Workshop</dc:title>
  <dc:creator>Weber, Jessica L</dc:creator>
  <cp:lastModifiedBy>Weber, Jessica L</cp:lastModifiedBy>
  <cp:revision>13</cp:revision>
  <dcterms:created xsi:type="dcterms:W3CDTF">2013-10-29T12:10:50Z</dcterms:created>
  <dcterms:modified xsi:type="dcterms:W3CDTF">2013-10-30T20:56:08Z</dcterms:modified>
</cp:coreProperties>
</file>