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5" r:id="rId1"/>
  </p:sldMasterIdLst>
  <p:notesMasterIdLst>
    <p:notesMasterId r:id="rId15"/>
  </p:notesMasterIdLst>
  <p:sldIdLst>
    <p:sldId id="256" r:id="rId2"/>
    <p:sldId id="262" r:id="rId3"/>
    <p:sldId id="257" r:id="rId4"/>
    <p:sldId id="264" r:id="rId5"/>
    <p:sldId id="258" r:id="rId6"/>
    <p:sldId id="259" r:id="rId7"/>
    <p:sldId id="260" r:id="rId8"/>
    <p:sldId id="261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25A09-72CD-45C6-AE8C-A1205755E4CF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1251A-DF0F-4955-BFD1-6BFB971D2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22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1251A-DF0F-4955-BFD1-6BFB971D2A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40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4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3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2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4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3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8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13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6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10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87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4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jkj36hY-4" TargetMode="External"/><Relationship Id="rId2" Type="http://schemas.openxmlformats.org/officeDocument/2006/relationships/hyperlink" Target="https://www.youtube.com/watch?v=9-F599mU6L4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XJUq4kdGA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002" y="2591469"/>
            <a:ext cx="8144134" cy="1373070"/>
          </a:xfrm>
        </p:spPr>
        <p:txBody>
          <a:bodyPr/>
          <a:lstStyle/>
          <a:p>
            <a:r>
              <a:rPr lang="en-US" sz="8000" dirty="0" smtClean="0">
                <a:latin typeface="Bauhaus 93" panose="04030905020B02020C02" pitchFamily="82" charset="0"/>
              </a:rPr>
              <a:t>Symbolism</a:t>
            </a:r>
            <a:endParaRPr lang="en-US" sz="8000" dirty="0"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Symbolism Across Genres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We Wear the </a:t>
            </a:r>
            <a:r>
              <a:rPr lang="en-US" b="1" dirty="0" smtClean="0"/>
              <a:t>Mask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>By Paul Laurence Dunbar (1872-1906</a:t>
            </a:r>
            <a:r>
              <a:rPr lang="en-US" sz="2400" b="1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1" y="2052320"/>
            <a:ext cx="2448559" cy="1300480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Vocab!</a:t>
            </a:r>
          </a:p>
          <a:p>
            <a:r>
              <a:rPr lang="en-US" sz="3300" b="1" dirty="0" smtClean="0"/>
              <a:t>Rephrase!</a:t>
            </a:r>
            <a:endParaRPr lang="en-US" sz="33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2721" y="2326640"/>
            <a:ext cx="7996320" cy="4683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We wear the mask that grins and lies,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It hides our cheeks and shades our eyes,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This debt we pay to human guile;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With torn and bleeding hearts we smile,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And mouth with myriad subtleties.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 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Why should the world be over-wise,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In counting all our tears and signs?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Nay, let them only see us, while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We wear the mask.</a:t>
            </a:r>
            <a:endParaRPr lang="en-US" sz="33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2721" y="2052320"/>
            <a:ext cx="48601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We wear the mask that grins and lies,</a:t>
            </a:r>
            <a:endParaRPr lang="en-US" sz="2200" dirty="0"/>
          </a:p>
          <a:p>
            <a:r>
              <a:rPr lang="en-US" sz="2200" b="1" dirty="0"/>
              <a:t>It hides our cheeks and shades our eyes,</a:t>
            </a:r>
            <a:endParaRPr lang="en-US" sz="2200" dirty="0"/>
          </a:p>
          <a:p>
            <a:r>
              <a:rPr lang="en-US" sz="2200" b="1" dirty="0"/>
              <a:t>This debt we pay to human guile;</a:t>
            </a:r>
            <a:endParaRPr lang="en-US" sz="2200" dirty="0"/>
          </a:p>
          <a:p>
            <a:r>
              <a:rPr lang="en-US" sz="2200" b="1" dirty="0"/>
              <a:t>With torn and bleeding hearts we smile,</a:t>
            </a:r>
            <a:endParaRPr lang="en-US" sz="2200" dirty="0"/>
          </a:p>
          <a:p>
            <a:r>
              <a:rPr lang="en-US" sz="2200" b="1" dirty="0"/>
              <a:t>And mouth with myriad subtleties.</a:t>
            </a:r>
            <a:endParaRPr lang="en-US" sz="2200" dirty="0"/>
          </a:p>
          <a:p>
            <a:r>
              <a:rPr lang="en-US" sz="2200" b="1" dirty="0"/>
              <a:t> </a:t>
            </a:r>
            <a:endParaRPr lang="en-US" sz="2200" dirty="0"/>
          </a:p>
          <a:p>
            <a:r>
              <a:rPr lang="en-US" sz="2200" b="1" dirty="0"/>
              <a:t>Why should the world be over-wise,</a:t>
            </a:r>
            <a:endParaRPr lang="en-US" sz="2200" dirty="0"/>
          </a:p>
          <a:p>
            <a:r>
              <a:rPr lang="en-US" sz="2200" b="1" dirty="0"/>
              <a:t>In counting all our tears and signs?</a:t>
            </a:r>
            <a:endParaRPr lang="en-US" sz="2200" dirty="0"/>
          </a:p>
          <a:p>
            <a:r>
              <a:rPr lang="en-US" sz="2200" b="1" dirty="0"/>
              <a:t>Nay, let them only see us, while</a:t>
            </a:r>
            <a:endParaRPr lang="en-US" sz="2200" dirty="0"/>
          </a:p>
          <a:p>
            <a:r>
              <a:rPr lang="en-US" sz="2200" b="1" dirty="0"/>
              <a:t>We wear the mask.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6670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We Wear the </a:t>
            </a:r>
            <a:r>
              <a:rPr lang="en-US" b="1" dirty="0" smtClean="0"/>
              <a:t>Mask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>By Paul Laurence Dunbar (1872-1906</a:t>
            </a:r>
            <a:r>
              <a:rPr lang="en-US" sz="2400" b="1" dirty="0" smtClean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1" y="2052320"/>
            <a:ext cx="2448559" cy="1300480"/>
          </a:xfrm>
        </p:spPr>
        <p:txBody>
          <a:bodyPr>
            <a:normAutofit/>
          </a:bodyPr>
          <a:lstStyle/>
          <a:p>
            <a:r>
              <a:rPr lang="en-US" sz="3300" b="1" dirty="0" smtClean="0"/>
              <a:t>Vocab!</a:t>
            </a:r>
          </a:p>
          <a:p>
            <a:r>
              <a:rPr lang="en-US" sz="3300" b="1" dirty="0" smtClean="0"/>
              <a:t>Rephrase!</a:t>
            </a:r>
            <a:endParaRPr lang="en-US" sz="3300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2721" y="2326640"/>
            <a:ext cx="7996320" cy="4683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We wear the mask that grins and lies,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It hides our cheeks and shades our eyes,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This debt we pay to human guile;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With torn and bleeding hearts we smile,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And mouth with myriad subtleties.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 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Why should the world be over-wise,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In counting all our tears and signs?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Nay, let them only see us, while</a:t>
            </a:r>
            <a:endParaRPr lang="en-US" sz="3300" dirty="0" smtClean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300" b="1" dirty="0" smtClean="0">
                <a:solidFill>
                  <a:schemeClr val="bg1"/>
                </a:solidFill>
              </a:rPr>
              <a:t>We wear the mask.</a:t>
            </a:r>
            <a:endParaRPr lang="en-US" sz="3300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2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34" y="2370124"/>
            <a:ext cx="11522763" cy="423018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Questions by Table: Discuss &amp; Share Out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dirty="0" smtClean="0"/>
              <a:t>What </a:t>
            </a:r>
            <a:r>
              <a:rPr lang="en-US" sz="3000" dirty="0"/>
              <a:t>is the significance of the author’s pairing of ‘grins and lies’ in the first line? (**hint**hint: </a:t>
            </a:r>
            <a:r>
              <a:rPr lang="en-US" sz="3000" dirty="0" smtClean="0"/>
              <a:t>connotation)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dirty="0" smtClean="0"/>
              <a:t>Why </a:t>
            </a:r>
            <a:r>
              <a:rPr lang="en-US" sz="3000" dirty="0"/>
              <a:t>would one hide their cheeks and eyes</a:t>
            </a:r>
            <a:r>
              <a:rPr lang="en-US" sz="30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What is the purpose of a mask</a:t>
            </a:r>
            <a:r>
              <a:rPr lang="en-US" sz="3000" dirty="0" smtClean="0"/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000" dirty="0"/>
              <a:t>What does a mask symbolize</a:t>
            </a:r>
            <a:r>
              <a:rPr lang="en-US" sz="3000" dirty="0" smtClean="0"/>
              <a:t>?</a:t>
            </a:r>
          </a:p>
          <a:p>
            <a:pPr marL="0" lvl="0" indent="0">
              <a:buNone/>
            </a:pPr>
            <a:endParaRPr lang="en-US" sz="3000" dirty="0" smtClean="0"/>
          </a:p>
          <a:p>
            <a:pPr marL="0" lvl="0" indent="0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All Write</a:t>
            </a:r>
          </a:p>
          <a:p>
            <a:pPr marL="0" indent="0">
              <a:buNone/>
            </a:pPr>
            <a:r>
              <a:rPr lang="en-US" sz="3000" dirty="0" smtClean="0"/>
              <a:t>5.   Describe </a:t>
            </a:r>
            <a:r>
              <a:rPr lang="en-US" sz="3000" dirty="0"/>
              <a:t>a time where you have worn a mask. </a:t>
            </a:r>
          </a:p>
          <a:p>
            <a:pPr marL="0" lv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5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807594"/>
            <a:ext cx="10515600" cy="2704563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Symbolism Overview:</a:t>
            </a:r>
            <a:r>
              <a:rPr lang="en-US" sz="3600" dirty="0" smtClean="0">
                <a:hlinkClick r:id="rId2"/>
              </a:rPr>
              <a:t/>
            </a:r>
            <a:br>
              <a:rPr lang="en-US" sz="3600" dirty="0" smtClean="0">
                <a:hlinkClick r:id="rId2"/>
              </a:rPr>
            </a:br>
            <a:r>
              <a:rPr lang="en-US" sz="3600" dirty="0" smtClean="0">
                <a:hlinkClick r:id="rId2"/>
              </a:rPr>
              <a:t>https</a:t>
            </a:r>
            <a:r>
              <a:rPr lang="en-US" sz="3600" dirty="0">
                <a:hlinkClick r:id="rId2"/>
              </a:rPr>
              <a:t>://</a:t>
            </a:r>
            <a:r>
              <a:rPr lang="en-US" sz="3600" dirty="0" smtClean="0">
                <a:hlinkClick r:id="rId2"/>
              </a:rPr>
              <a:t>www.youtube.com/watch?v=9-F599mU6L4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Symbolism Recap with Aladdin: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>
                <a:hlinkClick r:id="rId3"/>
              </a:rPr>
              <a:t>https://www.youtube.com/watch?v=-</a:t>
            </a:r>
            <a:r>
              <a:rPr lang="en-US" sz="3600" dirty="0" smtClean="0">
                <a:hlinkClick r:id="rId3"/>
              </a:rPr>
              <a:t>mjkj36hY-4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Symbolism Clips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1898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080" y="1523364"/>
            <a:ext cx="10515600" cy="5765219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- a thing that represents something </a:t>
            </a:r>
            <a:br>
              <a:rPr lang="en-US" sz="4400" b="1" dirty="0" smtClean="0"/>
            </a:br>
            <a:r>
              <a:rPr lang="en-US" sz="4400" b="1" dirty="0"/>
              <a:t> </a:t>
            </a:r>
            <a:r>
              <a:rPr lang="en-US" sz="4400" b="1" dirty="0" smtClean="0"/>
              <a:t> else</a:t>
            </a:r>
            <a:br>
              <a:rPr lang="en-US" sz="4400" b="1" dirty="0" smtClean="0"/>
            </a:br>
            <a:r>
              <a:rPr lang="en-US" sz="4400" b="1" dirty="0" smtClean="0"/>
              <a:t>- usually something physical that   </a:t>
            </a:r>
            <a:br>
              <a:rPr lang="en-US" sz="4400" b="1" dirty="0" smtClean="0"/>
            </a:br>
            <a:r>
              <a:rPr lang="en-US" sz="4400" b="1" dirty="0"/>
              <a:t> </a:t>
            </a:r>
            <a:r>
              <a:rPr lang="en-US" sz="4400" b="1" dirty="0" smtClean="0"/>
              <a:t> represents something more abstract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Recap: What is a symbol?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56968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80" y="2377440"/>
            <a:ext cx="11125599" cy="4267200"/>
          </a:xfrm>
        </p:spPr>
        <p:txBody>
          <a:bodyPr>
            <a:normAutofit/>
          </a:bodyPr>
          <a:lstStyle/>
          <a:p>
            <a:r>
              <a:rPr lang="en-US" b="1" dirty="0"/>
              <a:t>Symbols can be </a:t>
            </a:r>
            <a:r>
              <a:rPr lang="en-US" b="1" u="sng" dirty="0"/>
              <a:t>visual</a:t>
            </a:r>
            <a:r>
              <a:rPr lang="en-US" b="1" dirty="0"/>
              <a:t> or </a:t>
            </a:r>
            <a:r>
              <a:rPr lang="en-US" b="1" u="sng" dirty="0"/>
              <a:t>embedded text</a:t>
            </a:r>
            <a:r>
              <a:rPr lang="en-US" b="1" dirty="0"/>
              <a:t>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- visual: lamp in the movie Aladdin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- embedded in text: flowers in a novel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Authors use symbolism </a:t>
            </a:r>
            <a:r>
              <a:rPr lang="en-US" b="1" u="sng" dirty="0"/>
              <a:t>to represent a theme in a few words.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More about symbols…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175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91220"/>
            <a:ext cx="1204976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An author will use the symbol in place of extraneous or unnecessary words.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For example the color red has been used to symbolize passion, love, anger, hate, and danger depending on the object that is painted red.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s://encrypted-tbn0.gstatic.com/images?q=tbn:ANd9GcTIkFIX7kFIgJFE1cVL3I5CApv8aSDkkaelxTOIMgeyrWXPkF3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22" y="4161202"/>
            <a:ext cx="3391932" cy="2540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2/2a/Redhear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660" y="4017595"/>
            <a:ext cx="3184504" cy="3228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0570" y="4227730"/>
            <a:ext cx="2520888" cy="252088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Author’s Use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441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241" y="631065"/>
            <a:ext cx="1046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</a:rPr>
              <a:t>We see symbols all day everyday, BUT these symbols only have significance to those who know the background information. </a:t>
            </a:r>
          </a:p>
          <a:p>
            <a:endParaRPr lang="en-US" sz="3000" dirty="0"/>
          </a:p>
          <a:p>
            <a:r>
              <a:rPr lang="en-US" sz="3000" b="1" dirty="0" smtClean="0"/>
              <a:t>For example, what is the symbolism of the image below?</a:t>
            </a:r>
            <a:endParaRPr lang="en-US" sz="3000" b="1" dirty="0"/>
          </a:p>
        </p:txBody>
      </p:sp>
      <p:pic>
        <p:nvPicPr>
          <p:cNvPr id="2058" name="Picture 10" descr="http://t3.gstatic.com/images?q=tbn:ANd9GcRJYCCmyZ3U_qLrvzY_q4IkHThAsztzh9iR3qmYnJ7CHwbrL_HZ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443" y="3256127"/>
            <a:ext cx="3347348" cy="304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5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Or this symbol?</a:t>
            </a:r>
            <a:endParaRPr lang="en-US" sz="4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598" y="2758659"/>
            <a:ext cx="4214992" cy="343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One more…..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9864" y="2094091"/>
            <a:ext cx="5192271" cy="3662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41" y="3110348"/>
            <a:ext cx="11166239" cy="20712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look at a few more symbols:</a:t>
            </a:r>
            <a:br>
              <a:rPr lang="en-US" b="1" dirty="0" smtClean="0"/>
            </a:br>
            <a:r>
              <a:rPr lang="en-US" b="1" dirty="0" smtClean="0">
                <a:hlinkClick r:id="rId2"/>
              </a:rPr>
              <a:t>https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www.youtube.com/watch?v=bXJUq4kdGAE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Symbolism Clips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2287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339</Words>
  <Application>Microsoft Office PowerPoint</Application>
  <PresentationFormat>Widescreen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Bauhaus 93</vt:lpstr>
      <vt:lpstr>Calibri</vt:lpstr>
      <vt:lpstr>Calibri Light</vt:lpstr>
      <vt:lpstr>Office Theme</vt:lpstr>
      <vt:lpstr>Symbolism</vt:lpstr>
      <vt:lpstr>Symbolism Overview: https://www.youtube.com/watch?v=9-F599mU6L4  Symbolism Recap with Aladdin: https://www.youtube.com/watch?v=-mjkj36hY-4 </vt:lpstr>
      <vt:lpstr>- a thing that represents something    else - usually something physical that      represents something more abstract </vt:lpstr>
      <vt:lpstr>Symbols can be visual or embedded text.       - visual: lamp in the movie Aladdin      - embedded in text: flowers in a novel  Authors use symbolism to represent a theme in a few words. </vt:lpstr>
      <vt:lpstr>Author’s Use</vt:lpstr>
      <vt:lpstr>PowerPoint Presentation</vt:lpstr>
      <vt:lpstr>Or this symbol?</vt:lpstr>
      <vt:lpstr>One more…..</vt:lpstr>
      <vt:lpstr>A look at a few more symbols: https://www.youtube.com/watch?v=bXJUq4kdGAE </vt:lpstr>
      <vt:lpstr>Symbolism Across Genres</vt:lpstr>
      <vt:lpstr>We Wear the Mask By Paul Laurence Dunbar (1872-1906)</vt:lpstr>
      <vt:lpstr>We Wear the Mask By Paul Laurence Dunbar (1872-1906)</vt:lpstr>
      <vt:lpstr>Connection Questions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Symbolism</dc:title>
  <dc:creator>Sadler, Jessica E</dc:creator>
  <cp:lastModifiedBy>Sadler, Jessica E</cp:lastModifiedBy>
  <cp:revision>16</cp:revision>
  <dcterms:created xsi:type="dcterms:W3CDTF">2013-11-26T01:36:31Z</dcterms:created>
  <dcterms:modified xsi:type="dcterms:W3CDTF">2013-12-03T16:05:17Z</dcterms:modified>
</cp:coreProperties>
</file>