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83" r:id="rId4"/>
    <p:sldId id="259" r:id="rId5"/>
    <p:sldId id="267" r:id="rId6"/>
    <p:sldId id="258" r:id="rId7"/>
    <p:sldId id="261" r:id="rId8"/>
    <p:sldId id="260" r:id="rId9"/>
    <p:sldId id="268" r:id="rId10"/>
    <p:sldId id="280" r:id="rId11"/>
    <p:sldId id="262" r:id="rId12"/>
    <p:sldId id="269" r:id="rId13"/>
    <p:sldId id="263" r:id="rId14"/>
    <p:sldId id="264" r:id="rId15"/>
    <p:sldId id="265" r:id="rId16"/>
    <p:sldId id="273" r:id="rId17"/>
    <p:sldId id="271" r:id="rId18"/>
    <p:sldId id="270" r:id="rId19"/>
    <p:sldId id="281" r:id="rId20"/>
    <p:sldId id="274" r:id="rId21"/>
    <p:sldId id="275" r:id="rId22"/>
    <p:sldId id="282" r:id="rId23"/>
    <p:sldId id="276" r:id="rId24"/>
    <p:sldId id="277" r:id="rId25"/>
    <p:sldId id="278"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47" d="100"/>
          <a:sy n="47" d="100"/>
        </p:scale>
        <p:origin x="6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11/20/2013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Content Placeholder 2"/>
          <p:cNvSpPr>
            <a:spLocks noGrp="1"/>
          </p:cNvSpPr>
          <p:nvPr>
            <p:ph idx="1"/>
          </p:nvPr>
        </p:nvSpPr>
        <p:spPr>
          <a:xfrm>
            <a:off x="708338" y="3335629"/>
            <a:ext cx="10753859" cy="2313428"/>
          </a:xfrm>
        </p:spPr>
        <p:txBody>
          <a:bodyPr>
            <a:normAutofit fontScale="85000" lnSpcReduction="10000"/>
          </a:bodyPr>
          <a:lstStyle/>
          <a:p>
            <a:pPr algn="ctr"/>
            <a:r>
              <a:rPr lang="en-US" sz="4100" b="1" dirty="0" smtClean="0"/>
              <a:t>Write a page on what this quote means to you: </a:t>
            </a:r>
          </a:p>
          <a:p>
            <a:pPr algn="ctr"/>
            <a:r>
              <a:rPr lang="en-US" sz="5200" b="1" dirty="0" smtClean="0">
                <a:solidFill>
                  <a:schemeClr val="tx2"/>
                </a:solidFill>
              </a:rPr>
              <a:t>“If at first you don’t succeed, try, try again.”</a:t>
            </a:r>
          </a:p>
          <a:p>
            <a:pPr algn="ctr"/>
            <a:r>
              <a:rPr lang="en-US" sz="4100" b="1" dirty="0" smtClean="0"/>
              <a:t>How can you apply this quote to your life? To your school work? </a:t>
            </a:r>
          </a:p>
          <a:p>
            <a:pPr algn="ctr"/>
            <a:endParaRPr lang="en-US" sz="3600" b="1" dirty="0"/>
          </a:p>
          <a:p>
            <a:endParaRPr lang="en-US" dirty="0"/>
          </a:p>
        </p:txBody>
      </p:sp>
    </p:spTree>
    <p:extLst>
      <p:ext uri="{BB962C8B-B14F-4D97-AF65-F5344CB8AC3E}">
        <p14:creationId xmlns:p14="http://schemas.microsoft.com/office/powerpoint/2010/main" val="379250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Answer</a:t>
            </a:r>
            <a:endParaRPr lang="en-US" dirty="0"/>
          </a:p>
        </p:txBody>
      </p:sp>
      <p:sp>
        <p:nvSpPr>
          <p:cNvPr id="3" name="Content Placeholder 2"/>
          <p:cNvSpPr>
            <a:spLocks noGrp="1"/>
          </p:cNvSpPr>
          <p:nvPr>
            <p:ph idx="1"/>
          </p:nvPr>
        </p:nvSpPr>
        <p:spPr>
          <a:xfrm>
            <a:off x="617728" y="2506472"/>
            <a:ext cx="9720073" cy="822960"/>
          </a:xfrm>
        </p:spPr>
        <p:txBody>
          <a:bodyPr>
            <a:normAutofit/>
          </a:bodyPr>
          <a:lstStyle/>
          <a:p>
            <a:r>
              <a:rPr lang="en-US" sz="2400" b="1" u="sng" dirty="0"/>
              <a:t>Directions</a:t>
            </a:r>
            <a:r>
              <a:rPr lang="en-US" sz="2400" b="1" dirty="0"/>
              <a:t>: Answer the following questions using 2-3 complete sentences. You do NOT have to use ACE. </a:t>
            </a:r>
          </a:p>
        </p:txBody>
      </p:sp>
      <p:sp>
        <p:nvSpPr>
          <p:cNvPr id="4" name="Content Placeholder 2"/>
          <p:cNvSpPr txBox="1">
            <a:spLocks/>
          </p:cNvSpPr>
          <p:nvPr/>
        </p:nvSpPr>
        <p:spPr>
          <a:xfrm>
            <a:off x="617728" y="3505200"/>
            <a:ext cx="10053321" cy="1018032"/>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3600" b="1" dirty="0" smtClean="0">
                <a:solidFill>
                  <a:srgbClr val="7030A0"/>
                </a:solidFill>
              </a:rPr>
              <a:t>17. Why is occasion important. </a:t>
            </a:r>
            <a:endParaRPr lang="en-US" sz="3600" b="1" dirty="0">
              <a:solidFill>
                <a:srgbClr val="7030A0"/>
              </a:solidFill>
            </a:endParaRPr>
          </a:p>
        </p:txBody>
      </p:sp>
      <p:sp>
        <p:nvSpPr>
          <p:cNvPr id="5" name="Content Placeholder 2"/>
          <p:cNvSpPr txBox="1">
            <a:spLocks/>
          </p:cNvSpPr>
          <p:nvPr/>
        </p:nvSpPr>
        <p:spPr>
          <a:xfrm>
            <a:off x="7811007" y="3899408"/>
            <a:ext cx="4177793" cy="2684272"/>
          </a:xfrm>
          <a:prstGeom prst="rect">
            <a:avLst/>
          </a:prstGeom>
          <a:ln>
            <a:solidFill>
              <a:schemeClr val="accent2"/>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3600" b="1" dirty="0" smtClean="0"/>
              <a:t>Complete answers: </a:t>
            </a:r>
          </a:p>
          <a:p>
            <a:pPr>
              <a:buFont typeface="Arial" panose="020B0604020202020204" pitchFamily="34" charset="0"/>
              <a:buChar char="•"/>
            </a:pPr>
            <a:r>
              <a:rPr lang="en-US" sz="3600" dirty="0" smtClean="0"/>
              <a:t> Restate question</a:t>
            </a:r>
          </a:p>
          <a:p>
            <a:pPr>
              <a:buFont typeface="Arial" panose="020B0604020202020204" pitchFamily="34" charset="0"/>
              <a:buChar char="•"/>
            </a:pPr>
            <a:r>
              <a:rPr lang="en-US" sz="3600" dirty="0" smtClean="0"/>
              <a:t> Define terms</a:t>
            </a:r>
          </a:p>
          <a:p>
            <a:pPr>
              <a:buFont typeface="Arial" panose="020B0604020202020204" pitchFamily="34" charset="0"/>
              <a:buChar char="•"/>
            </a:pPr>
            <a:r>
              <a:rPr lang="en-US" sz="3600" dirty="0" smtClean="0"/>
              <a:t> Explain significance.</a:t>
            </a:r>
            <a:endParaRPr lang="en-US" sz="3600" dirty="0"/>
          </a:p>
        </p:txBody>
      </p:sp>
    </p:spTree>
    <p:extLst>
      <p:ext uri="{BB962C8B-B14F-4D97-AF65-F5344CB8AC3E}">
        <p14:creationId xmlns:p14="http://schemas.microsoft.com/office/powerpoint/2010/main" val="3816092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Answer</a:t>
            </a:r>
            <a:endParaRPr lang="en-US" dirty="0"/>
          </a:p>
        </p:txBody>
      </p:sp>
      <p:sp>
        <p:nvSpPr>
          <p:cNvPr id="3" name="Content Placeholder 2"/>
          <p:cNvSpPr>
            <a:spLocks noGrp="1"/>
          </p:cNvSpPr>
          <p:nvPr>
            <p:ph idx="1"/>
          </p:nvPr>
        </p:nvSpPr>
        <p:spPr>
          <a:xfrm>
            <a:off x="345440" y="2326132"/>
            <a:ext cx="9720073" cy="822960"/>
          </a:xfrm>
        </p:spPr>
        <p:txBody>
          <a:bodyPr>
            <a:normAutofit/>
          </a:bodyPr>
          <a:lstStyle/>
          <a:p>
            <a:r>
              <a:rPr lang="en-US" sz="2400" b="1" u="sng" dirty="0"/>
              <a:t>Directions</a:t>
            </a:r>
            <a:r>
              <a:rPr lang="en-US" sz="2400" b="1" dirty="0"/>
              <a:t>: Answer the following questions using 2-3 complete sentences. You do NOT have to use ACE. </a:t>
            </a:r>
          </a:p>
        </p:txBody>
      </p:sp>
      <p:sp>
        <p:nvSpPr>
          <p:cNvPr id="4" name="Content Placeholder 2"/>
          <p:cNvSpPr txBox="1">
            <a:spLocks/>
          </p:cNvSpPr>
          <p:nvPr/>
        </p:nvSpPr>
        <p:spPr>
          <a:xfrm>
            <a:off x="345440" y="3390392"/>
            <a:ext cx="10053321" cy="1018032"/>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3600" b="1" dirty="0" smtClean="0">
                <a:solidFill>
                  <a:srgbClr val="7030A0"/>
                </a:solidFill>
              </a:rPr>
              <a:t>18. Why </a:t>
            </a:r>
            <a:r>
              <a:rPr lang="en-US" sz="3600" b="1" dirty="0">
                <a:solidFill>
                  <a:srgbClr val="7030A0"/>
                </a:solidFill>
              </a:rPr>
              <a:t>is the thesis important to </a:t>
            </a:r>
            <a:endParaRPr lang="en-US" sz="3600" b="1" dirty="0" smtClean="0">
              <a:solidFill>
                <a:srgbClr val="7030A0"/>
              </a:solidFill>
            </a:endParaRPr>
          </a:p>
          <a:p>
            <a:r>
              <a:rPr lang="en-US" sz="3600" b="1" dirty="0">
                <a:solidFill>
                  <a:srgbClr val="7030A0"/>
                </a:solidFill>
              </a:rPr>
              <a:t> </a:t>
            </a:r>
            <a:r>
              <a:rPr lang="en-US" sz="3600" b="1" dirty="0" smtClean="0">
                <a:solidFill>
                  <a:srgbClr val="7030A0"/>
                </a:solidFill>
              </a:rPr>
              <a:t>     an </a:t>
            </a:r>
            <a:r>
              <a:rPr lang="en-US" sz="3600" b="1" dirty="0">
                <a:solidFill>
                  <a:srgbClr val="7030A0"/>
                </a:solidFill>
              </a:rPr>
              <a:t>essay? </a:t>
            </a:r>
          </a:p>
        </p:txBody>
      </p:sp>
      <p:sp>
        <p:nvSpPr>
          <p:cNvPr id="5" name="Content Placeholder 2"/>
          <p:cNvSpPr txBox="1">
            <a:spLocks/>
          </p:cNvSpPr>
          <p:nvPr/>
        </p:nvSpPr>
        <p:spPr>
          <a:xfrm>
            <a:off x="7811007" y="3899408"/>
            <a:ext cx="4177793" cy="2684272"/>
          </a:xfrm>
          <a:prstGeom prst="rect">
            <a:avLst/>
          </a:prstGeom>
          <a:ln>
            <a:solidFill>
              <a:schemeClr val="accent2"/>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3600" b="1" dirty="0" smtClean="0"/>
              <a:t>Complete answers: </a:t>
            </a:r>
          </a:p>
          <a:p>
            <a:pPr>
              <a:buFont typeface="Arial" panose="020B0604020202020204" pitchFamily="34" charset="0"/>
              <a:buChar char="•"/>
            </a:pPr>
            <a:r>
              <a:rPr lang="en-US" sz="3600" dirty="0" smtClean="0"/>
              <a:t> Restate question</a:t>
            </a:r>
          </a:p>
          <a:p>
            <a:pPr>
              <a:buFont typeface="Arial" panose="020B0604020202020204" pitchFamily="34" charset="0"/>
              <a:buChar char="•"/>
            </a:pPr>
            <a:r>
              <a:rPr lang="en-US" sz="3600" dirty="0" smtClean="0"/>
              <a:t> Define terms</a:t>
            </a:r>
          </a:p>
          <a:p>
            <a:pPr>
              <a:buFont typeface="Arial" panose="020B0604020202020204" pitchFamily="34" charset="0"/>
              <a:buChar char="•"/>
            </a:pPr>
            <a:r>
              <a:rPr lang="en-US" sz="3600" dirty="0" smtClean="0"/>
              <a:t> Explain significance.</a:t>
            </a:r>
            <a:endParaRPr lang="en-US" sz="3600" dirty="0"/>
          </a:p>
        </p:txBody>
      </p:sp>
    </p:spTree>
    <p:extLst>
      <p:ext uri="{BB962C8B-B14F-4D97-AF65-F5344CB8AC3E}">
        <p14:creationId xmlns:p14="http://schemas.microsoft.com/office/powerpoint/2010/main" val="2949662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&amp; analyze</a:t>
            </a:r>
            <a:endParaRPr lang="en-US" dirty="0"/>
          </a:p>
        </p:txBody>
      </p:sp>
      <p:sp>
        <p:nvSpPr>
          <p:cNvPr id="3" name="Content Placeholder 2"/>
          <p:cNvSpPr>
            <a:spLocks noGrp="1"/>
          </p:cNvSpPr>
          <p:nvPr>
            <p:ph idx="1"/>
          </p:nvPr>
        </p:nvSpPr>
        <p:spPr>
          <a:xfrm>
            <a:off x="1024128" y="2704592"/>
            <a:ext cx="10680192" cy="2964688"/>
          </a:xfrm>
        </p:spPr>
        <p:txBody>
          <a:bodyPr>
            <a:normAutofit/>
          </a:bodyPr>
          <a:lstStyle/>
          <a:p>
            <a:pPr>
              <a:buFont typeface="Arial" panose="020B0604020202020204" pitchFamily="34" charset="0"/>
              <a:buChar char="•"/>
            </a:pPr>
            <a:r>
              <a:rPr lang="en-US" sz="4000" b="1" dirty="0" smtClean="0"/>
              <a:t> Take </a:t>
            </a:r>
            <a:r>
              <a:rPr lang="en-US" sz="4000" b="1" dirty="0"/>
              <a:t>out </a:t>
            </a:r>
            <a:r>
              <a:rPr lang="en-US" sz="4000" b="1" dirty="0" smtClean="0"/>
              <a:t>“What </a:t>
            </a:r>
            <a:r>
              <a:rPr lang="en-US" sz="4000" b="1" dirty="0"/>
              <a:t>price America, for </a:t>
            </a:r>
            <a:r>
              <a:rPr lang="en-US" sz="4000" b="1" dirty="0" smtClean="0"/>
              <a:t>Torture</a:t>
            </a:r>
            <a:r>
              <a:rPr lang="en-US" sz="4000" b="1" dirty="0"/>
              <a:t>?”</a:t>
            </a:r>
          </a:p>
        </p:txBody>
      </p:sp>
    </p:spTree>
    <p:extLst>
      <p:ext uri="{BB962C8B-B14F-4D97-AF65-F5344CB8AC3E}">
        <p14:creationId xmlns:p14="http://schemas.microsoft.com/office/powerpoint/2010/main" val="861045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read…</a:t>
            </a:r>
            <a:endParaRPr lang="en-US" dirty="0"/>
          </a:p>
        </p:txBody>
      </p:sp>
      <p:sp>
        <p:nvSpPr>
          <p:cNvPr id="3" name="Content Placeholder 2"/>
          <p:cNvSpPr>
            <a:spLocks noGrp="1"/>
          </p:cNvSpPr>
          <p:nvPr>
            <p:ph idx="1"/>
          </p:nvPr>
        </p:nvSpPr>
        <p:spPr>
          <a:xfrm>
            <a:off x="495808" y="2245360"/>
            <a:ext cx="9720073" cy="4023360"/>
          </a:xfrm>
        </p:spPr>
        <p:txBody>
          <a:bodyPr>
            <a:noAutofit/>
          </a:bodyPr>
          <a:lstStyle/>
          <a:p>
            <a:pPr marL="0" indent="0">
              <a:buNone/>
            </a:pPr>
            <a:r>
              <a:rPr lang="en-US" sz="4000" b="1" u="sng" dirty="0" smtClean="0"/>
              <a:t>Text Review</a:t>
            </a:r>
          </a:p>
          <a:p>
            <a:pPr>
              <a:buFont typeface="Arial" panose="020B0604020202020204" pitchFamily="34" charset="0"/>
              <a:buChar char="•"/>
            </a:pPr>
            <a:r>
              <a:rPr lang="en-US" sz="2800" b="1" dirty="0" smtClean="0"/>
              <a:t>What is the title? </a:t>
            </a:r>
          </a:p>
          <a:p>
            <a:pPr>
              <a:buFont typeface="Arial" panose="020B0604020202020204" pitchFamily="34" charset="0"/>
              <a:buChar char="•"/>
            </a:pPr>
            <a:r>
              <a:rPr lang="en-US" sz="2800" b="1" dirty="0" smtClean="0"/>
              <a:t>What could the title mean? What do you think the subject is? Make predictions?</a:t>
            </a:r>
          </a:p>
          <a:p>
            <a:pPr>
              <a:buFont typeface="Arial" panose="020B0604020202020204" pitchFamily="34" charset="0"/>
              <a:buChar char="•"/>
            </a:pPr>
            <a:r>
              <a:rPr lang="en-US" sz="2800" b="1" dirty="0" smtClean="0"/>
              <a:t>Who is the author? Is the author male or female?</a:t>
            </a:r>
          </a:p>
          <a:p>
            <a:pPr>
              <a:buFont typeface="Arial" panose="020B0604020202020204" pitchFamily="34" charset="0"/>
              <a:buChar char="•"/>
            </a:pPr>
            <a:r>
              <a:rPr lang="en-US" sz="2800" b="1" dirty="0" smtClean="0"/>
              <a:t>Where was the article published? In what year?</a:t>
            </a:r>
          </a:p>
          <a:p>
            <a:pPr>
              <a:buFont typeface="Arial" panose="020B0604020202020204" pitchFamily="34" charset="0"/>
              <a:buChar char="•"/>
            </a:pPr>
            <a:r>
              <a:rPr lang="en-US" sz="2800" b="1" dirty="0" smtClean="0"/>
              <a:t>Quick Scan</a:t>
            </a:r>
          </a:p>
          <a:p>
            <a:pPr>
              <a:buFont typeface="Arial" panose="020B0604020202020204" pitchFamily="34" charset="0"/>
              <a:buChar char="•"/>
            </a:pPr>
            <a:r>
              <a:rPr lang="en-US" sz="2800" b="1" dirty="0" smtClean="0"/>
              <a:t>How is it organized? </a:t>
            </a:r>
            <a:endParaRPr lang="en-US" sz="2800" b="1" dirty="0"/>
          </a:p>
        </p:txBody>
      </p:sp>
    </p:spTree>
    <p:extLst>
      <p:ext uri="{BB962C8B-B14F-4D97-AF65-F5344CB8AC3E}">
        <p14:creationId xmlns:p14="http://schemas.microsoft.com/office/powerpoint/2010/main" val="69743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read…</a:t>
            </a:r>
            <a:endParaRPr lang="en-US" dirty="0"/>
          </a:p>
        </p:txBody>
      </p:sp>
      <p:sp>
        <p:nvSpPr>
          <p:cNvPr id="3" name="Content Placeholder 2"/>
          <p:cNvSpPr>
            <a:spLocks noGrp="1"/>
          </p:cNvSpPr>
          <p:nvPr>
            <p:ph idx="1"/>
          </p:nvPr>
        </p:nvSpPr>
        <p:spPr>
          <a:xfrm>
            <a:off x="475488" y="2590800"/>
            <a:ext cx="9720073" cy="4023360"/>
          </a:xfrm>
        </p:spPr>
        <p:txBody>
          <a:bodyPr>
            <a:noAutofit/>
          </a:bodyPr>
          <a:lstStyle/>
          <a:p>
            <a:pPr>
              <a:buFont typeface="Arial" panose="020B0604020202020204" pitchFamily="34" charset="0"/>
              <a:buChar char="•"/>
            </a:pPr>
            <a:r>
              <a:rPr lang="en-US" sz="3200" dirty="0" smtClean="0"/>
              <a:t>  Circle words you don’t know and look them up.</a:t>
            </a:r>
          </a:p>
          <a:p>
            <a:pPr>
              <a:buFont typeface="Arial" panose="020B0604020202020204" pitchFamily="34" charset="0"/>
              <a:buChar char="•"/>
            </a:pPr>
            <a:r>
              <a:rPr lang="en-US" sz="3200" dirty="0" smtClean="0"/>
              <a:t>  Box people’s names.</a:t>
            </a:r>
          </a:p>
          <a:p>
            <a:pPr>
              <a:buFont typeface="Arial" panose="020B0604020202020204" pitchFamily="34" charset="0"/>
              <a:buChar char="•"/>
            </a:pPr>
            <a:r>
              <a:rPr lang="en-US" sz="3200" dirty="0" smtClean="0"/>
              <a:t>  Underline sentences that seem important.</a:t>
            </a:r>
          </a:p>
          <a:p>
            <a:pPr>
              <a:buFont typeface="Arial" panose="020B0604020202020204" pitchFamily="34" charset="0"/>
              <a:buChar char="•"/>
            </a:pPr>
            <a:r>
              <a:rPr lang="en-US" sz="3200" dirty="0"/>
              <a:t> </a:t>
            </a:r>
            <a:r>
              <a:rPr lang="en-US" sz="3200" dirty="0" smtClean="0"/>
              <a:t> Mark any shifts in mood/organization/purpose. </a:t>
            </a:r>
          </a:p>
          <a:p>
            <a:pPr>
              <a:buFont typeface="Arial" panose="020B0604020202020204" pitchFamily="34" charset="0"/>
              <a:buChar char="•"/>
            </a:pPr>
            <a:r>
              <a:rPr lang="en-US" sz="3200" dirty="0"/>
              <a:t> </a:t>
            </a:r>
            <a:r>
              <a:rPr lang="en-US" sz="3200" dirty="0" smtClean="0"/>
              <a:t> Think! And think critically. </a:t>
            </a:r>
            <a:endParaRPr lang="en-US" sz="3200" dirty="0"/>
          </a:p>
        </p:txBody>
      </p:sp>
    </p:spTree>
    <p:extLst>
      <p:ext uri="{BB962C8B-B14F-4D97-AF65-F5344CB8AC3E}">
        <p14:creationId xmlns:p14="http://schemas.microsoft.com/office/powerpoint/2010/main" val="1305232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you read…</a:t>
            </a:r>
            <a:endParaRPr lang="en-US" dirty="0"/>
          </a:p>
        </p:txBody>
      </p:sp>
      <p:sp>
        <p:nvSpPr>
          <p:cNvPr id="3" name="Content Placeholder 2"/>
          <p:cNvSpPr>
            <a:spLocks noGrp="1"/>
          </p:cNvSpPr>
          <p:nvPr>
            <p:ph idx="1"/>
          </p:nvPr>
        </p:nvSpPr>
        <p:spPr>
          <a:xfrm>
            <a:off x="475488" y="3017520"/>
            <a:ext cx="9720073" cy="3241040"/>
          </a:xfrm>
        </p:spPr>
        <p:txBody>
          <a:bodyPr>
            <a:noAutofit/>
          </a:bodyPr>
          <a:lstStyle/>
          <a:p>
            <a:pPr>
              <a:buFont typeface="Arial" panose="020B0604020202020204" pitchFamily="34" charset="0"/>
              <a:buChar char="•"/>
            </a:pPr>
            <a:r>
              <a:rPr lang="en-US" sz="3200" dirty="0" smtClean="0"/>
              <a:t>  Review the sentences you underlined.</a:t>
            </a:r>
          </a:p>
          <a:p>
            <a:pPr>
              <a:buFont typeface="Arial" panose="020B0604020202020204" pitchFamily="34" charset="0"/>
              <a:buChar char="•"/>
            </a:pPr>
            <a:r>
              <a:rPr lang="en-US" sz="3200" dirty="0"/>
              <a:t> </a:t>
            </a:r>
            <a:r>
              <a:rPr lang="en-US" sz="3200" dirty="0" smtClean="0"/>
              <a:t> Go back to the title. What is it’s significance?</a:t>
            </a:r>
          </a:p>
          <a:p>
            <a:pPr>
              <a:buFont typeface="Arial" panose="020B0604020202020204" pitchFamily="34" charset="0"/>
              <a:buChar char="•"/>
            </a:pPr>
            <a:r>
              <a:rPr lang="en-US" sz="3200" dirty="0"/>
              <a:t> </a:t>
            </a:r>
            <a:r>
              <a:rPr lang="en-US" sz="3200" dirty="0" smtClean="0"/>
              <a:t> What was the subject? </a:t>
            </a:r>
          </a:p>
          <a:p>
            <a:pPr>
              <a:buFont typeface="Arial" panose="020B0604020202020204" pitchFamily="34" charset="0"/>
              <a:buChar char="•"/>
            </a:pPr>
            <a:r>
              <a:rPr lang="en-US" sz="3200" dirty="0"/>
              <a:t> </a:t>
            </a:r>
            <a:r>
              <a:rPr lang="en-US" sz="3200" dirty="0" smtClean="0"/>
              <a:t> Think critically about </a:t>
            </a:r>
            <a:r>
              <a:rPr lang="en-US" sz="3200" dirty="0" err="1" smtClean="0"/>
              <a:t>SOAPSTone</a:t>
            </a:r>
            <a:r>
              <a:rPr lang="en-US" sz="3200" dirty="0" smtClean="0"/>
              <a:t>?</a:t>
            </a:r>
            <a:endParaRPr lang="en-US" sz="3200" dirty="0"/>
          </a:p>
        </p:txBody>
      </p:sp>
    </p:spTree>
    <p:extLst>
      <p:ext uri="{BB962C8B-B14F-4D97-AF65-F5344CB8AC3E}">
        <p14:creationId xmlns:p14="http://schemas.microsoft.com/office/powerpoint/2010/main" val="383464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ACE Questions </a:t>
            </a:r>
            <a:endParaRPr lang="en-US" dirty="0"/>
          </a:p>
        </p:txBody>
      </p:sp>
      <p:sp>
        <p:nvSpPr>
          <p:cNvPr id="3" name="Content Placeholder 2"/>
          <p:cNvSpPr>
            <a:spLocks noGrp="1"/>
          </p:cNvSpPr>
          <p:nvPr>
            <p:ph idx="1"/>
          </p:nvPr>
        </p:nvSpPr>
        <p:spPr/>
        <p:txBody>
          <a:bodyPr>
            <a:normAutofit lnSpcReduction="10000"/>
          </a:bodyPr>
          <a:lstStyle/>
          <a:p>
            <a:pPr lvl="0"/>
            <a:r>
              <a:rPr lang="en-US" sz="3600" b="1" dirty="0" smtClean="0"/>
              <a:t>19.  What </a:t>
            </a:r>
            <a:r>
              <a:rPr lang="en-US" sz="3600" b="1" dirty="0"/>
              <a:t>is the tone of the passage “What Price America, for Torture?”</a:t>
            </a:r>
            <a:r>
              <a:rPr lang="en-US" sz="3600" dirty="0"/>
              <a:t> </a:t>
            </a:r>
            <a:r>
              <a:rPr lang="en-US" sz="3600" b="1" dirty="0"/>
              <a:t> </a:t>
            </a:r>
            <a:r>
              <a:rPr lang="en-US" sz="3600" dirty="0"/>
              <a:t>Use the ACE strategy to give a complete answer.</a:t>
            </a:r>
            <a:r>
              <a:rPr lang="en-US" sz="3600" b="1" dirty="0"/>
              <a:t> </a:t>
            </a:r>
            <a:endParaRPr lang="en-US" sz="3600" dirty="0" smtClean="0"/>
          </a:p>
          <a:p>
            <a:endParaRPr lang="en-US" sz="3600" dirty="0"/>
          </a:p>
          <a:p>
            <a:r>
              <a:rPr lang="en-US" sz="3600" b="1" dirty="0" smtClean="0"/>
              <a:t>A:</a:t>
            </a:r>
          </a:p>
          <a:p>
            <a:r>
              <a:rPr lang="en-US" sz="3600" b="1" dirty="0" smtClean="0"/>
              <a:t>C:</a:t>
            </a:r>
          </a:p>
          <a:p>
            <a:r>
              <a:rPr lang="en-US" sz="3600" b="1" dirty="0" smtClean="0"/>
              <a:t>E:</a:t>
            </a:r>
            <a:endParaRPr lang="en-US" b="1" dirty="0"/>
          </a:p>
        </p:txBody>
      </p:sp>
    </p:spTree>
    <p:extLst>
      <p:ext uri="{BB962C8B-B14F-4D97-AF65-F5344CB8AC3E}">
        <p14:creationId xmlns:p14="http://schemas.microsoft.com/office/powerpoint/2010/main" val="1179314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499616"/>
          </a:xfrm>
        </p:spPr>
        <p:txBody>
          <a:bodyPr/>
          <a:lstStyle/>
          <a:p>
            <a:r>
              <a:rPr lang="en-US" dirty="0" smtClean="0"/>
              <a:t>Ace checklist</a:t>
            </a:r>
            <a:endParaRPr lang="en-US" dirty="0"/>
          </a:p>
        </p:txBody>
      </p:sp>
      <p:sp>
        <p:nvSpPr>
          <p:cNvPr id="4" name="Text Box 2"/>
          <p:cNvSpPr txBox="1">
            <a:spLocks noChangeArrowheads="1"/>
          </p:cNvSpPr>
          <p:nvPr/>
        </p:nvSpPr>
        <p:spPr bwMode="auto">
          <a:xfrm>
            <a:off x="682244" y="2371344"/>
            <a:ext cx="5654162" cy="255454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r>
              <a:rPr lang="en-US" sz="2000" b="1" dirty="0" smtClean="0">
                <a:effectLst/>
                <a:latin typeface="Arial" panose="020B0604020202020204" pitchFamily="34" charset="0"/>
              </a:rPr>
              <a:t>A</a:t>
            </a:r>
            <a:r>
              <a:rPr lang="en-US" sz="2000" b="1" dirty="0">
                <a:effectLst/>
                <a:latin typeface="Arial" panose="020B0604020202020204" pitchFamily="34" charset="0"/>
              </a:rPr>
              <a:t>: Answer the Question</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Restate the question.</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Include your answer.</a:t>
            </a:r>
            <a:endParaRPr lang="en-US" sz="4000" dirty="0">
              <a:effectLst/>
            </a:endParaRPr>
          </a:p>
          <a:p>
            <a:r>
              <a:rPr lang="en-US" sz="2000" b="1" dirty="0">
                <a:effectLst/>
                <a:latin typeface="Arial" panose="020B0604020202020204" pitchFamily="34" charset="0"/>
              </a:rPr>
              <a:t>C: Cite your Evidence.</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Lead (you must introduce the quote)</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Cite an exact quote. </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Quotation marks at the end and </a:t>
            </a:r>
            <a:r>
              <a:rPr lang="en-US" sz="2000" dirty="0" smtClean="0">
                <a:effectLst/>
                <a:latin typeface="Arial" panose="020B0604020202020204" pitchFamily="34" charset="0"/>
              </a:rPr>
              <a:t> </a:t>
            </a:r>
          </a:p>
          <a:p>
            <a:r>
              <a:rPr lang="en-US" sz="2000" dirty="0">
                <a:latin typeface="Arial" panose="020B0604020202020204" pitchFamily="34" charset="0"/>
              </a:rPr>
              <a:t> </a:t>
            </a:r>
            <a:r>
              <a:rPr lang="en-US" sz="2000" dirty="0" smtClean="0">
                <a:latin typeface="Arial" panose="020B0604020202020204" pitchFamily="34" charset="0"/>
              </a:rPr>
              <a:t>          </a:t>
            </a:r>
            <a:r>
              <a:rPr lang="en-US" sz="2000" dirty="0" smtClean="0">
                <a:effectLst/>
                <a:latin typeface="Arial" panose="020B0604020202020204" pitchFamily="34" charset="0"/>
              </a:rPr>
              <a:t>beginning </a:t>
            </a:r>
            <a:r>
              <a:rPr lang="en-US" sz="2000" dirty="0">
                <a:effectLst/>
                <a:latin typeface="Arial" panose="020B0604020202020204" pitchFamily="34" charset="0"/>
              </a:rPr>
              <a:t>of </a:t>
            </a:r>
            <a:r>
              <a:rPr lang="en-US" sz="2000" dirty="0" smtClean="0">
                <a:effectLst/>
                <a:latin typeface="Arial" panose="020B0604020202020204" pitchFamily="34" charset="0"/>
              </a:rPr>
              <a:t>the </a:t>
            </a:r>
            <a:r>
              <a:rPr lang="en-US" sz="2000" dirty="0">
                <a:effectLst/>
                <a:latin typeface="Arial" panose="020B0604020202020204" pitchFamily="34" charset="0"/>
              </a:rPr>
              <a:t>quote</a:t>
            </a:r>
            <a:r>
              <a:rPr lang="en-US" sz="2000" dirty="0" smtClean="0">
                <a:effectLst/>
                <a:latin typeface="Arial" panose="020B0604020202020204" pitchFamily="34" charset="0"/>
              </a:rPr>
              <a:t>.</a:t>
            </a:r>
            <a:endParaRPr lang="en-US" sz="4000" dirty="0">
              <a:effectLst/>
            </a:endParaRPr>
          </a:p>
        </p:txBody>
      </p:sp>
      <p:sp>
        <p:nvSpPr>
          <p:cNvPr id="6" name="Text Box 2"/>
          <p:cNvSpPr txBox="1">
            <a:spLocks noChangeArrowheads="1"/>
          </p:cNvSpPr>
          <p:nvPr/>
        </p:nvSpPr>
        <p:spPr bwMode="auto">
          <a:xfrm>
            <a:off x="5884164" y="2371344"/>
            <a:ext cx="6015915" cy="3785652"/>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r>
              <a:rPr lang="en-US" sz="2000" b="1" dirty="0" smtClean="0">
                <a:effectLst/>
                <a:latin typeface="Arial" panose="020B0604020202020204" pitchFamily="34" charset="0"/>
              </a:rPr>
              <a:t>E</a:t>
            </a:r>
            <a:r>
              <a:rPr lang="en-US" sz="2000" b="1" dirty="0">
                <a:effectLst/>
                <a:latin typeface="Arial" panose="020B0604020202020204" pitchFamily="34" charset="0"/>
              </a:rPr>
              <a:t>: Explain your Answer</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Explain why your quote proves your answer.</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Does it just restate the 1</a:t>
            </a:r>
            <a:r>
              <a:rPr lang="en-US" sz="2000" baseline="30000" dirty="0">
                <a:effectLst/>
                <a:latin typeface="Arial" panose="020B0604020202020204" pitchFamily="34" charset="0"/>
              </a:rPr>
              <a:t>st</a:t>
            </a:r>
            <a:r>
              <a:rPr lang="en-US" sz="2000" dirty="0">
                <a:effectLst/>
                <a:latin typeface="Arial" panose="020B0604020202020204" pitchFamily="34" charset="0"/>
              </a:rPr>
              <a:t> sentence? It </a:t>
            </a:r>
            <a:r>
              <a:rPr lang="en-US" sz="2000" dirty="0" smtClean="0">
                <a:effectLst/>
                <a:latin typeface="Arial" panose="020B0604020202020204" pitchFamily="34" charset="0"/>
              </a:rPr>
              <a:t> </a:t>
            </a:r>
          </a:p>
          <a:p>
            <a:r>
              <a:rPr lang="en-US" sz="2000" dirty="0">
                <a:latin typeface="Arial" panose="020B0604020202020204" pitchFamily="34" charset="0"/>
              </a:rPr>
              <a:t> </a:t>
            </a:r>
            <a:r>
              <a:rPr lang="en-US" sz="2000" dirty="0" smtClean="0">
                <a:latin typeface="Arial" panose="020B0604020202020204" pitchFamily="34" charset="0"/>
              </a:rPr>
              <a:t>          </a:t>
            </a:r>
            <a:r>
              <a:rPr lang="en-US" sz="2000" dirty="0" smtClean="0">
                <a:effectLst/>
                <a:latin typeface="Arial" panose="020B0604020202020204" pitchFamily="34" charset="0"/>
              </a:rPr>
              <a:t>shouldn’t</a:t>
            </a:r>
            <a:r>
              <a:rPr lang="en-US" sz="2000" dirty="0">
                <a:effectLst/>
                <a:latin typeface="Arial" panose="020B0604020202020204" pitchFamily="34" charset="0"/>
              </a:rPr>
              <a:t>.</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Is it clear and meaningful?</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1-2 sentences</a:t>
            </a:r>
            <a:endParaRPr lang="en-US" sz="4000" dirty="0">
              <a:effectLst/>
            </a:endParaRPr>
          </a:p>
          <a:p>
            <a:r>
              <a:rPr lang="en-US" sz="2000" b="1" dirty="0">
                <a:effectLst/>
                <a:latin typeface="Arial" panose="020B0604020202020204" pitchFamily="34" charset="0"/>
              </a:rPr>
              <a:t>Overall</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Periods at the end of each sentence? </a:t>
            </a:r>
            <a:endParaRPr lang="en-US" sz="4000" dirty="0">
              <a:effectLst/>
            </a:endParaRPr>
          </a:p>
          <a:p>
            <a:r>
              <a:rPr lang="en-US" sz="2000" dirty="0">
                <a:effectLst/>
                <a:latin typeface="Arial" panose="020B0604020202020204" pitchFamily="34" charset="0"/>
              </a:rPr>
              <a:t>_____</a:t>
            </a:r>
            <a:r>
              <a:rPr lang="en-US" sz="2000" b="1" dirty="0">
                <a:effectLst/>
                <a:latin typeface="Arial" panose="020B0604020202020204" pitchFamily="34" charset="0"/>
              </a:rPr>
              <a:t> </a:t>
            </a:r>
            <a:r>
              <a:rPr lang="en-US" sz="2000" dirty="0">
                <a:effectLst/>
                <a:latin typeface="Arial" panose="020B0604020202020204" pitchFamily="34" charset="0"/>
              </a:rPr>
              <a:t>No phrases like “I think…” </a:t>
            </a:r>
            <a:endParaRPr lang="en-US" sz="2000" dirty="0">
              <a:latin typeface="Arial" panose="020B0604020202020204" pitchFamily="34" charset="0"/>
            </a:endParaRPr>
          </a:p>
          <a:p>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 guess” </a:t>
            </a:r>
          </a:p>
          <a:p>
            <a:pPr lvl="0"/>
            <a:r>
              <a:rPr lang="en-US" sz="2000" dirty="0" smtClean="0">
                <a:latin typeface="Arial" panose="020B0604020202020204" pitchFamily="34" charset="0"/>
                <a:cs typeface="Arial" panose="020B0604020202020204" pitchFamily="34" charset="0"/>
              </a:rPr>
              <a:t>                                     “I’m </a:t>
            </a:r>
            <a:r>
              <a:rPr lang="en-US" sz="2000" dirty="0">
                <a:latin typeface="Arial" panose="020B0604020202020204" pitchFamily="34" charset="0"/>
                <a:cs typeface="Arial" panose="020B0604020202020204" pitchFamily="34" charset="0"/>
              </a:rPr>
              <a:t>not sure</a:t>
            </a:r>
            <a:r>
              <a:rPr lang="en-US" sz="2000" dirty="0" smtClean="0">
                <a:latin typeface="Arial" panose="020B0604020202020204" pitchFamily="34" charset="0"/>
                <a:cs typeface="Arial" panose="020B0604020202020204" pitchFamily="34" charset="0"/>
              </a:rPr>
              <a:t>”</a:t>
            </a:r>
          </a:p>
          <a:p>
            <a:pPr lvl="0"/>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“I </a:t>
            </a:r>
            <a:r>
              <a:rPr lang="en-US" sz="2000" dirty="0">
                <a:latin typeface="Arial" panose="020B0604020202020204" pitchFamily="34" charset="0"/>
                <a:cs typeface="Arial" panose="020B0604020202020204" pitchFamily="34" charset="0"/>
              </a:rPr>
              <a:t>don’t know” </a:t>
            </a:r>
          </a:p>
        </p:txBody>
      </p:sp>
    </p:spTree>
    <p:extLst>
      <p:ext uri="{BB962C8B-B14F-4D97-AF65-F5344CB8AC3E}">
        <p14:creationId xmlns:p14="http://schemas.microsoft.com/office/powerpoint/2010/main" val="379883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Ace tips</a:t>
            </a:r>
            <a:endParaRPr lang="en-US" dirty="0"/>
          </a:p>
        </p:txBody>
      </p:sp>
      <p:sp>
        <p:nvSpPr>
          <p:cNvPr id="3" name="Content Placeholder 2"/>
          <p:cNvSpPr>
            <a:spLocks noGrp="1"/>
          </p:cNvSpPr>
          <p:nvPr>
            <p:ph idx="1"/>
          </p:nvPr>
        </p:nvSpPr>
        <p:spPr>
          <a:xfrm>
            <a:off x="1024128" y="1879600"/>
            <a:ext cx="9720073" cy="3078480"/>
          </a:xfrm>
        </p:spPr>
        <p:txBody>
          <a:bodyPr>
            <a:noAutofit/>
          </a:bodyPr>
          <a:lstStyle/>
          <a:p>
            <a:pPr>
              <a:buFont typeface="Arial" panose="020B0604020202020204" pitchFamily="34" charset="0"/>
              <a:buChar char="•"/>
            </a:pPr>
            <a:r>
              <a:rPr lang="en-US" sz="3600" dirty="0"/>
              <a:t> </a:t>
            </a:r>
            <a:r>
              <a:rPr lang="en-US" sz="2800" dirty="0" smtClean="0"/>
              <a:t> Fill </a:t>
            </a:r>
            <a:r>
              <a:rPr lang="en-US" sz="2800" dirty="0"/>
              <a:t>up the space given. </a:t>
            </a:r>
            <a:endParaRPr lang="en-US" sz="2800" dirty="0" smtClean="0"/>
          </a:p>
          <a:p>
            <a:pPr lvl="3">
              <a:buFont typeface="Arial" panose="020B0604020202020204" pitchFamily="34" charset="0"/>
              <a:buChar char="•"/>
            </a:pPr>
            <a:r>
              <a:rPr lang="en-US" sz="2400" dirty="0" smtClean="0"/>
              <a:t> It </a:t>
            </a:r>
            <a:r>
              <a:rPr lang="en-US" sz="2400" dirty="0"/>
              <a:t>looks bad to leave lots of blank lines. </a:t>
            </a:r>
            <a:endParaRPr lang="en-US" sz="2400" dirty="0" smtClean="0"/>
          </a:p>
          <a:p>
            <a:pPr lvl="3">
              <a:buFont typeface="Arial" panose="020B0604020202020204" pitchFamily="34" charset="0"/>
              <a:buChar char="•"/>
            </a:pPr>
            <a:r>
              <a:rPr lang="en-US" sz="2400" dirty="0"/>
              <a:t> </a:t>
            </a:r>
            <a:r>
              <a:rPr lang="en-US" sz="2400" dirty="0" smtClean="0"/>
              <a:t>Given </a:t>
            </a:r>
            <a:r>
              <a:rPr lang="en-US" sz="2400" dirty="0"/>
              <a:t>9 lines? Fill them up</a:t>
            </a:r>
            <a:r>
              <a:rPr lang="en-US" sz="2400" dirty="0" smtClean="0"/>
              <a:t>.</a:t>
            </a:r>
          </a:p>
          <a:p>
            <a:pPr lvl="3">
              <a:buFont typeface="Arial" panose="020B0604020202020204" pitchFamily="34" charset="0"/>
              <a:buChar char="•"/>
            </a:pPr>
            <a:r>
              <a:rPr lang="en-US" sz="2400" dirty="0"/>
              <a:t> </a:t>
            </a:r>
            <a:r>
              <a:rPr lang="en-US" sz="2400" dirty="0" smtClean="0"/>
              <a:t>Sentence recommendations are not cut and dry. 3 sentences may not be enough! </a:t>
            </a:r>
            <a:endParaRPr lang="en-US" sz="2400" dirty="0"/>
          </a:p>
          <a:p>
            <a:pPr lvl="0">
              <a:buFont typeface="Arial" panose="020B0604020202020204" pitchFamily="34" charset="0"/>
              <a:buChar char="•"/>
            </a:pPr>
            <a:r>
              <a:rPr lang="en-US" sz="2800" dirty="0" smtClean="0"/>
              <a:t>Be Specific: “them,” “her,” “it”  </a:t>
            </a:r>
            <a:r>
              <a:rPr lang="en-US" sz="2800" dirty="0" smtClean="0">
                <a:sym typeface="Wingdings" panose="05000000000000000000" pitchFamily="2" charset="2"/>
              </a:rPr>
              <a:t> not okay</a:t>
            </a:r>
          </a:p>
          <a:p>
            <a:pPr lvl="3">
              <a:buFont typeface="Arial" panose="020B0604020202020204" pitchFamily="34" charset="0"/>
              <a:buChar char="•"/>
            </a:pPr>
            <a:r>
              <a:rPr lang="en-US" sz="2000" dirty="0" smtClean="0">
                <a:sym typeface="Wingdings" panose="05000000000000000000" pitchFamily="2" charset="2"/>
              </a:rPr>
              <a:t>“He say…..”   “He thinks….”  “….because they want…”</a:t>
            </a:r>
            <a:endParaRPr lang="en-US" sz="2000" dirty="0" smtClean="0"/>
          </a:p>
          <a:p>
            <a:pPr lvl="0">
              <a:buFont typeface="Arial" panose="020B0604020202020204" pitchFamily="34" charset="0"/>
              <a:buChar char="•"/>
            </a:pPr>
            <a:r>
              <a:rPr lang="en-US" sz="2800" dirty="0" smtClean="0"/>
              <a:t>Quotes </a:t>
            </a:r>
          </a:p>
          <a:p>
            <a:pPr lvl="3">
              <a:buFont typeface="Arial" panose="020B0604020202020204" pitchFamily="34" charset="0"/>
              <a:buChar char="•"/>
            </a:pPr>
            <a:r>
              <a:rPr lang="en-US" sz="2400" dirty="0" smtClean="0"/>
              <a:t>Long </a:t>
            </a:r>
            <a:r>
              <a:rPr lang="en-US" sz="2400" dirty="0"/>
              <a:t>quotes for ACE are not okay</a:t>
            </a:r>
            <a:r>
              <a:rPr lang="en-US" sz="2400" dirty="0" smtClean="0"/>
              <a:t>.</a:t>
            </a:r>
          </a:p>
          <a:p>
            <a:pPr lvl="3">
              <a:buFont typeface="Arial" panose="020B0604020202020204" pitchFamily="34" charset="0"/>
              <a:buChar char="•"/>
            </a:pPr>
            <a:r>
              <a:rPr lang="en-US" sz="2400" dirty="0" smtClean="0"/>
              <a:t> Not just any quote. Pick a meaningful one.</a:t>
            </a:r>
            <a:endParaRPr lang="en-US" sz="2400" dirty="0"/>
          </a:p>
          <a:p>
            <a:pPr marL="457200" lvl="3" indent="0">
              <a:buNone/>
            </a:pPr>
            <a:endParaRPr lang="en-US" sz="3200" dirty="0" smtClean="0"/>
          </a:p>
        </p:txBody>
      </p:sp>
    </p:spTree>
    <p:extLst>
      <p:ext uri="{BB962C8B-B14F-4D97-AF65-F5344CB8AC3E}">
        <p14:creationId xmlns:p14="http://schemas.microsoft.com/office/powerpoint/2010/main" val="101791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 Sample: What do you think?</a:t>
            </a:r>
            <a:endParaRPr lang="en-US" dirty="0"/>
          </a:p>
        </p:txBody>
      </p:sp>
      <p:sp>
        <p:nvSpPr>
          <p:cNvPr id="3" name="Content Placeholder 2"/>
          <p:cNvSpPr>
            <a:spLocks noGrp="1"/>
          </p:cNvSpPr>
          <p:nvPr>
            <p:ph idx="1"/>
          </p:nvPr>
        </p:nvSpPr>
        <p:spPr/>
        <p:txBody>
          <a:bodyPr>
            <a:normAutofit/>
          </a:bodyPr>
          <a:lstStyle/>
          <a:p>
            <a:r>
              <a:rPr lang="en-US" sz="2400" dirty="0" smtClean="0"/>
              <a:t>The tone of the story is angry. The quote in the story that is in paragraph 5 is, “torture is wrong.” That explains that he is against torture. </a:t>
            </a:r>
          </a:p>
          <a:p>
            <a:endParaRPr lang="en-US" sz="2400" dirty="0"/>
          </a:p>
          <a:p>
            <a:r>
              <a:rPr lang="en-US" sz="2400" dirty="0" smtClean="0"/>
              <a:t>The tone is bothered. The author shows that like he is against it. In the paragraph 11 the author says “The price is to become like Cuba, like Syria, like North Korea.” This shows that the author is against torture that it could happened the same thing as Cuba, Syria, and North Korea. </a:t>
            </a:r>
            <a:endParaRPr lang="en-US" sz="2400" dirty="0"/>
          </a:p>
        </p:txBody>
      </p:sp>
    </p:spTree>
    <p:extLst>
      <p:ext uri="{BB962C8B-B14F-4D97-AF65-F5344CB8AC3E}">
        <p14:creationId xmlns:p14="http://schemas.microsoft.com/office/powerpoint/2010/main" val="110205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 TEST: Remediation Day</a:t>
            </a:r>
            <a:endParaRPr lang="en-US" dirty="0"/>
          </a:p>
        </p:txBody>
      </p:sp>
    </p:spTree>
    <p:extLst>
      <p:ext uri="{BB962C8B-B14F-4D97-AF65-F5344CB8AC3E}">
        <p14:creationId xmlns:p14="http://schemas.microsoft.com/office/powerpoint/2010/main" val="616656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REdo</a:t>
            </a:r>
            <a:endParaRPr lang="en-US" dirty="0"/>
          </a:p>
        </p:txBody>
      </p:sp>
      <p:sp>
        <p:nvSpPr>
          <p:cNvPr id="3" name="Content Placeholder 2"/>
          <p:cNvSpPr>
            <a:spLocks noGrp="1"/>
          </p:cNvSpPr>
          <p:nvPr>
            <p:ph idx="1"/>
          </p:nvPr>
        </p:nvSpPr>
        <p:spPr>
          <a:xfrm>
            <a:off x="1024128" y="3535680"/>
            <a:ext cx="9720073" cy="2773680"/>
          </a:xfrm>
        </p:spPr>
        <p:txBody>
          <a:bodyPr>
            <a:normAutofit/>
          </a:bodyPr>
          <a:lstStyle/>
          <a:p>
            <a:r>
              <a:rPr lang="en-US" sz="4000" b="1" dirty="0" smtClean="0"/>
              <a:t>On your corrections page, redo question 19.</a:t>
            </a:r>
            <a:endParaRPr lang="en-US" sz="4000" b="1" dirty="0"/>
          </a:p>
        </p:txBody>
      </p:sp>
    </p:spTree>
    <p:extLst>
      <p:ext uri="{BB962C8B-B14F-4D97-AF65-F5344CB8AC3E}">
        <p14:creationId xmlns:p14="http://schemas.microsoft.com/office/powerpoint/2010/main" val="3731750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Ace question</a:t>
            </a:r>
            <a:endParaRPr lang="en-US" dirty="0"/>
          </a:p>
        </p:txBody>
      </p:sp>
      <p:sp>
        <p:nvSpPr>
          <p:cNvPr id="3" name="Content Placeholder 2"/>
          <p:cNvSpPr>
            <a:spLocks noGrp="1"/>
          </p:cNvSpPr>
          <p:nvPr>
            <p:ph idx="1"/>
          </p:nvPr>
        </p:nvSpPr>
        <p:spPr>
          <a:xfrm>
            <a:off x="243840" y="2722880"/>
            <a:ext cx="11704320" cy="3840480"/>
          </a:xfrm>
        </p:spPr>
        <p:txBody>
          <a:bodyPr>
            <a:normAutofit fontScale="92500" lnSpcReduction="20000"/>
          </a:bodyPr>
          <a:lstStyle/>
          <a:p>
            <a:pPr lvl="0"/>
            <a:r>
              <a:rPr lang="en-US" sz="4000" b="1" dirty="0"/>
              <a:t>What is the purpose of the passage “What Price America, for Torture?”</a:t>
            </a:r>
            <a:r>
              <a:rPr lang="en-US" sz="4000" dirty="0"/>
              <a:t> </a:t>
            </a:r>
            <a:r>
              <a:rPr lang="en-US" sz="4000" b="1" dirty="0"/>
              <a:t> </a:t>
            </a:r>
            <a:r>
              <a:rPr lang="en-US" sz="4000" dirty="0"/>
              <a:t>Use the ACE strategy to give a complete answer.</a:t>
            </a:r>
            <a:r>
              <a:rPr lang="en-US" sz="4000" b="1" dirty="0"/>
              <a:t> </a:t>
            </a:r>
            <a:endParaRPr lang="en-US" sz="4000" b="1" dirty="0" smtClean="0"/>
          </a:p>
          <a:p>
            <a:pPr lvl="0"/>
            <a:endParaRPr lang="en-US" sz="4000" b="1" dirty="0"/>
          </a:p>
          <a:p>
            <a:pPr lvl="0"/>
            <a:r>
              <a:rPr lang="en-US" sz="4000" b="1" dirty="0" smtClean="0"/>
              <a:t>A:</a:t>
            </a:r>
          </a:p>
          <a:p>
            <a:pPr lvl="0"/>
            <a:r>
              <a:rPr lang="en-US" sz="4000" b="1" dirty="0" smtClean="0"/>
              <a:t>C:</a:t>
            </a:r>
          </a:p>
          <a:p>
            <a:pPr lvl="0"/>
            <a:r>
              <a:rPr lang="en-US" sz="4000" b="1" dirty="0" smtClean="0"/>
              <a:t>E:</a:t>
            </a:r>
            <a:endParaRPr lang="en-US" sz="4000" dirty="0"/>
          </a:p>
        </p:txBody>
      </p:sp>
    </p:spTree>
    <p:extLst>
      <p:ext uri="{BB962C8B-B14F-4D97-AF65-F5344CB8AC3E}">
        <p14:creationId xmlns:p14="http://schemas.microsoft.com/office/powerpoint/2010/main" val="3221869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Sample: What do you think?</a:t>
            </a:r>
            <a:endParaRPr lang="en-US" dirty="0"/>
          </a:p>
        </p:txBody>
      </p:sp>
      <p:sp>
        <p:nvSpPr>
          <p:cNvPr id="3" name="Content Placeholder 2"/>
          <p:cNvSpPr>
            <a:spLocks noGrp="1"/>
          </p:cNvSpPr>
          <p:nvPr>
            <p:ph idx="1"/>
          </p:nvPr>
        </p:nvSpPr>
        <p:spPr/>
        <p:txBody>
          <a:bodyPr/>
          <a:lstStyle/>
          <a:p>
            <a:r>
              <a:rPr lang="en-US" dirty="0" smtClean="0"/>
              <a:t>The purpose of their story is to inform the reader about the ineffectiveness of torture. In the tenth paragraph the author writes “McCain concedes torture sometimes produces good intelligence but the question is whether that intelligence is worth the price we pay for it.” The author writes this [because] he’s informing us that torture </a:t>
            </a:r>
            <a:r>
              <a:rPr lang="en-US" dirty="0" err="1" smtClean="0"/>
              <a:t>doesnt</a:t>
            </a:r>
            <a:r>
              <a:rPr lang="en-US" dirty="0" smtClean="0"/>
              <a:t> bring a better life, it ruins it. </a:t>
            </a:r>
          </a:p>
          <a:p>
            <a:endParaRPr lang="en-US" dirty="0"/>
          </a:p>
          <a:p>
            <a:r>
              <a:rPr lang="en-US" dirty="0" smtClean="0"/>
              <a:t>The purpose of the passage is to inform. In paragraph 11 it says, “The price is to surrender any last remaining illusion that we are better than that.” The purpose of the passage is to inform because the article is informing us that torture </a:t>
            </a:r>
            <a:r>
              <a:rPr lang="en-US" dirty="0" err="1" smtClean="0"/>
              <a:t>isnt</a:t>
            </a:r>
            <a:r>
              <a:rPr lang="en-US" dirty="0" smtClean="0"/>
              <a:t> right and it shouldn’t be allowed. </a:t>
            </a:r>
            <a:endParaRPr lang="en-US" dirty="0"/>
          </a:p>
        </p:txBody>
      </p:sp>
    </p:spTree>
    <p:extLst>
      <p:ext uri="{BB962C8B-B14F-4D97-AF65-F5344CB8AC3E}">
        <p14:creationId xmlns:p14="http://schemas.microsoft.com/office/powerpoint/2010/main" val="154996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a:t>
            </a:r>
            <a:endParaRPr lang="en-US" dirty="0"/>
          </a:p>
        </p:txBody>
      </p:sp>
      <p:sp>
        <p:nvSpPr>
          <p:cNvPr id="3" name="Content Placeholder 2"/>
          <p:cNvSpPr>
            <a:spLocks noGrp="1"/>
          </p:cNvSpPr>
          <p:nvPr>
            <p:ph idx="1"/>
          </p:nvPr>
        </p:nvSpPr>
        <p:spPr>
          <a:xfrm>
            <a:off x="487680" y="1910080"/>
            <a:ext cx="11338560" cy="4947920"/>
          </a:xfrm>
        </p:spPr>
        <p:txBody>
          <a:bodyPr>
            <a:noAutofit/>
          </a:bodyPr>
          <a:lstStyle/>
          <a:p>
            <a:r>
              <a:rPr lang="en-US" sz="2800" dirty="0" smtClean="0"/>
              <a:t>Read the following quotation:</a:t>
            </a:r>
          </a:p>
          <a:p>
            <a:endParaRPr lang="en-US" sz="2800" dirty="0" smtClean="0"/>
          </a:p>
          <a:p>
            <a:endParaRPr lang="en-US" sz="2800" dirty="0" smtClean="0"/>
          </a:p>
          <a:p>
            <a:r>
              <a:rPr lang="en-US" sz="2800" dirty="0" smtClean="0"/>
              <a:t>Think carefully about this statement: Impressions can sometimes be misleading.</a:t>
            </a:r>
          </a:p>
          <a:p>
            <a:r>
              <a:rPr lang="en-US" sz="2800" dirty="0" smtClean="0"/>
              <a:t>Write an essay explaining the importance of getting to know people before forming an opinion about them. </a:t>
            </a:r>
          </a:p>
          <a:p>
            <a:r>
              <a:rPr lang="en-US" sz="2800" dirty="0" smtClean="0"/>
              <a:t>Be sure to –</a:t>
            </a:r>
          </a:p>
          <a:p>
            <a:pPr lvl="3">
              <a:buFont typeface="Arial" panose="020B0604020202020204" pitchFamily="34" charset="0"/>
              <a:buChar char="•"/>
            </a:pPr>
            <a:r>
              <a:rPr lang="en-US" sz="1800" dirty="0" smtClean="0"/>
              <a:t>Clearly state your thesis</a:t>
            </a:r>
          </a:p>
          <a:p>
            <a:pPr lvl="3">
              <a:buFont typeface="Arial" panose="020B0604020202020204" pitchFamily="34" charset="0"/>
              <a:buChar char="•"/>
            </a:pPr>
            <a:r>
              <a:rPr lang="en-US" sz="1800" dirty="0" smtClean="0"/>
              <a:t>Organize and develop your ideas effectively</a:t>
            </a:r>
          </a:p>
          <a:p>
            <a:pPr lvl="3">
              <a:buFont typeface="Arial" panose="020B0604020202020204" pitchFamily="34" charset="0"/>
              <a:buChar char="•"/>
            </a:pPr>
            <a:r>
              <a:rPr lang="en-US" sz="1800" dirty="0" smtClean="0"/>
              <a:t>Choose your words carefully</a:t>
            </a:r>
          </a:p>
          <a:p>
            <a:pPr lvl="3">
              <a:buFont typeface="Arial" panose="020B0604020202020204" pitchFamily="34" charset="0"/>
              <a:buChar char="•"/>
            </a:pPr>
            <a:r>
              <a:rPr lang="en-US" sz="1800" dirty="0" smtClean="0"/>
              <a:t>Edit your writing for grammar, mechanics, and spelling </a:t>
            </a:r>
            <a:endParaRPr lang="en-US" sz="1800" dirty="0"/>
          </a:p>
        </p:txBody>
      </p:sp>
      <p:sp>
        <p:nvSpPr>
          <p:cNvPr id="4" name="TextBox 3"/>
          <p:cNvSpPr txBox="1"/>
          <p:nvPr/>
        </p:nvSpPr>
        <p:spPr>
          <a:xfrm>
            <a:off x="1341120" y="2458720"/>
            <a:ext cx="8757920" cy="954107"/>
          </a:xfrm>
          <a:prstGeom prst="rect">
            <a:avLst/>
          </a:prstGeom>
          <a:noFill/>
          <a:ln>
            <a:solidFill>
              <a:schemeClr val="tx1"/>
            </a:solidFill>
          </a:ln>
        </p:spPr>
        <p:txBody>
          <a:bodyPr wrap="square" rtlCol="0">
            <a:spAutoFit/>
          </a:bodyPr>
          <a:lstStyle/>
          <a:p>
            <a:r>
              <a:rPr lang="en-US" sz="2800" dirty="0" smtClean="0"/>
              <a:t>Weeds are flowers too, once you get to know them.</a:t>
            </a:r>
          </a:p>
          <a:p>
            <a:r>
              <a:rPr lang="en-US" sz="2800" dirty="0" smtClean="0"/>
              <a:t>- A.A. </a:t>
            </a:r>
            <a:r>
              <a:rPr lang="en-US" sz="2800" dirty="0" err="1" smtClean="0"/>
              <a:t>MilneFirst</a:t>
            </a:r>
            <a:endParaRPr lang="en-US" sz="2800" dirty="0"/>
          </a:p>
        </p:txBody>
      </p:sp>
    </p:spTree>
    <p:extLst>
      <p:ext uri="{BB962C8B-B14F-4D97-AF65-F5344CB8AC3E}">
        <p14:creationId xmlns:p14="http://schemas.microsoft.com/office/powerpoint/2010/main" val="40836896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a:xfrm>
            <a:off x="223520" y="2084832"/>
            <a:ext cx="11744960" cy="4224528"/>
          </a:xfrm>
        </p:spPr>
        <p:txBody>
          <a:bodyPr>
            <a:noAutofit/>
          </a:bodyPr>
          <a:lstStyle/>
          <a:p>
            <a:pPr>
              <a:buFont typeface="Arial" panose="020B0604020202020204" pitchFamily="34" charset="0"/>
              <a:buChar char="•"/>
            </a:pPr>
            <a:r>
              <a:rPr lang="en-US" sz="3200" dirty="0" smtClean="0"/>
              <a:t>   Do not write the quote</a:t>
            </a:r>
          </a:p>
          <a:p>
            <a:pPr>
              <a:buFont typeface="Arial" panose="020B0604020202020204" pitchFamily="34" charset="0"/>
              <a:buChar char="•"/>
            </a:pPr>
            <a:r>
              <a:rPr lang="en-US" sz="3200" dirty="0"/>
              <a:t> </a:t>
            </a:r>
            <a:r>
              <a:rPr lang="en-US" sz="3200" dirty="0" smtClean="0"/>
              <a:t>  Expository is different than persuasive. Don’t become persuasive.</a:t>
            </a:r>
          </a:p>
          <a:p>
            <a:pPr>
              <a:buFont typeface="Arial" panose="020B0604020202020204" pitchFamily="34" charset="0"/>
              <a:buChar char="•"/>
            </a:pPr>
            <a:r>
              <a:rPr lang="en-US" sz="3200" dirty="0"/>
              <a:t>  </a:t>
            </a:r>
            <a:r>
              <a:rPr lang="en-US" sz="3200" dirty="0" smtClean="0"/>
              <a:t> 4 paragraphs!!! </a:t>
            </a:r>
          </a:p>
          <a:p>
            <a:pPr>
              <a:buFont typeface="Arial" panose="020B0604020202020204" pitchFamily="34" charset="0"/>
              <a:buChar char="•"/>
            </a:pPr>
            <a:r>
              <a:rPr lang="en-US" sz="3200" dirty="0"/>
              <a:t> </a:t>
            </a:r>
            <a:r>
              <a:rPr lang="en-US" sz="3200" dirty="0" smtClean="0"/>
              <a:t>  Words to review:</a:t>
            </a:r>
          </a:p>
          <a:p>
            <a:pPr lvl="3">
              <a:buFont typeface="Arial" panose="020B0604020202020204" pitchFamily="34" charset="0"/>
              <a:buChar char="•"/>
            </a:pPr>
            <a:r>
              <a:rPr lang="en-US" sz="2400" dirty="0" smtClean="0"/>
              <a:t>Hook</a:t>
            </a:r>
          </a:p>
          <a:p>
            <a:pPr lvl="3">
              <a:buFont typeface="Arial" panose="020B0604020202020204" pitchFamily="34" charset="0"/>
              <a:buChar char="•"/>
            </a:pPr>
            <a:r>
              <a:rPr lang="en-US" sz="2400" dirty="0" smtClean="0"/>
              <a:t>Thesis</a:t>
            </a:r>
          </a:p>
          <a:p>
            <a:pPr lvl="3">
              <a:buFont typeface="Arial" panose="020B0604020202020204" pitchFamily="34" charset="0"/>
              <a:buChar char="•"/>
            </a:pPr>
            <a:r>
              <a:rPr lang="en-US" sz="2400" dirty="0" smtClean="0"/>
              <a:t>Topic sentence </a:t>
            </a:r>
          </a:p>
          <a:p>
            <a:pPr lvl="3">
              <a:buFont typeface="Arial" panose="020B0604020202020204" pitchFamily="34" charset="0"/>
              <a:buChar char="•"/>
            </a:pPr>
            <a:r>
              <a:rPr lang="en-US" sz="2400" dirty="0" smtClean="0"/>
              <a:t>Conclusion </a:t>
            </a:r>
            <a:endParaRPr lang="en-US" sz="2400" dirty="0"/>
          </a:p>
        </p:txBody>
      </p:sp>
    </p:spTree>
    <p:extLst>
      <p:ext uri="{BB962C8B-B14F-4D97-AF65-F5344CB8AC3E}">
        <p14:creationId xmlns:p14="http://schemas.microsoft.com/office/powerpoint/2010/main" val="3743187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a:xfrm>
            <a:off x="11684" y="2877312"/>
            <a:ext cx="11744960" cy="1572768"/>
          </a:xfrm>
        </p:spPr>
        <p:txBody>
          <a:bodyPr>
            <a:noAutofit/>
          </a:bodyPr>
          <a:lstStyle/>
          <a:p>
            <a:pPr>
              <a:buFont typeface="Arial" panose="020B0604020202020204" pitchFamily="34" charset="0"/>
              <a:buChar char="•"/>
            </a:pPr>
            <a:r>
              <a:rPr lang="en-US" sz="3200" dirty="0"/>
              <a:t> </a:t>
            </a:r>
            <a:r>
              <a:rPr lang="en-US" sz="3200" dirty="0" smtClean="0"/>
              <a:t>  Language should be academic</a:t>
            </a:r>
          </a:p>
          <a:p>
            <a:pPr lvl="4">
              <a:buFont typeface="Arial" panose="020B0604020202020204" pitchFamily="34" charset="0"/>
              <a:buChar char="•"/>
            </a:pPr>
            <a:r>
              <a:rPr lang="en-US" sz="2400" dirty="0" err="1" smtClean="0"/>
              <a:t>Ain’t</a:t>
            </a:r>
            <a:endParaRPr lang="en-US" sz="2400" dirty="0" smtClean="0"/>
          </a:p>
          <a:p>
            <a:pPr lvl="4">
              <a:buFont typeface="Arial" panose="020B0604020202020204" pitchFamily="34" charset="0"/>
              <a:buChar char="•"/>
            </a:pPr>
            <a:r>
              <a:rPr lang="en-US" sz="2400" dirty="0" smtClean="0"/>
              <a:t>Messy   (ex. That girl is messy.)</a:t>
            </a:r>
          </a:p>
          <a:p>
            <a:pPr lvl="4">
              <a:buFont typeface="Arial" panose="020B0604020202020204" pitchFamily="34" charset="0"/>
              <a:buChar char="•"/>
            </a:pPr>
            <a:r>
              <a:rPr lang="en-US" sz="2400" dirty="0" smtClean="0"/>
              <a:t>Mean </a:t>
            </a:r>
            <a:r>
              <a:rPr lang="en-US" sz="2400" dirty="0" err="1" smtClean="0"/>
              <a:t>muggin</a:t>
            </a:r>
            <a:r>
              <a:rPr lang="en-US" sz="2400" dirty="0" smtClean="0"/>
              <a:t>’ </a:t>
            </a:r>
          </a:p>
        </p:txBody>
      </p:sp>
    </p:spTree>
    <p:extLst>
      <p:ext uri="{BB962C8B-B14F-4D97-AF65-F5344CB8AC3E}">
        <p14:creationId xmlns:p14="http://schemas.microsoft.com/office/powerpoint/2010/main" val="16019436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rubric</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02828796"/>
              </p:ext>
            </p:extLst>
          </p:nvPr>
        </p:nvGraphicFramePr>
        <p:xfrm>
          <a:off x="1024128" y="2389632"/>
          <a:ext cx="10566877" cy="1261872"/>
        </p:xfrm>
        <a:graphic>
          <a:graphicData uri="http://schemas.openxmlformats.org/drawingml/2006/table">
            <a:tbl>
              <a:tblPr firstRow="1" firstCol="1" bandRow="1">
                <a:tableStyleId>{5C22544A-7EE6-4342-B048-85BDC9FD1C3A}</a:tableStyleId>
              </a:tblPr>
              <a:tblGrid>
                <a:gridCol w="1229048"/>
                <a:gridCol w="2069306"/>
                <a:gridCol w="2422841"/>
                <a:gridCol w="2422841"/>
                <a:gridCol w="2422841"/>
              </a:tblGrid>
              <a:tr h="262255">
                <a:tc>
                  <a:txBody>
                    <a:bodyPr/>
                    <a:lstStyle/>
                    <a:p>
                      <a:pPr marL="0" marR="0" algn="l">
                        <a:lnSpc>
                          <a:spcPct val="115000"/>
                        </a:lnSpc>
                        <a:spcBef>
                          <a:spcPts val="0"/>
                        </a:spcBef>
                        <a:spcAft>
                          <a:spcPts val="0"/>
                        </a:spcAft>
                      </a:pPr>
                      <a:r>
                        <a:rPr lang="en-US" sz="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Score Point 1</a:t>
                      </a:r>
                      <a:endParaRPr lang="en-US" sz="3600" dirty="0">
                        <a:effectLst/>
                      </a:endParaRPr>
                    </a:p>
                    <a:p>
                      <a:pPr marL="0" marR="0" algn="ctr">
                        <a:lnSpc>
                          <a:spcPct val="115000"/>
                        </a:lnSpc>
                        <a:spcBef>
                          <a:spcPts val="0"/>
                        </a:spcBef>
                        <a:spcAft>
                          <a:spcPts val="0"/>
                        </a:spcAft>
                      </a:pPr>
                      <a:r>
                        <a:rPr lang="en-US" sz="2400" dirty="0">
                          <a:effectLst/>
                        </a:rPr>
                        <a:t>LIMITED: </a:t>
                      </a:r>
                      <a:endParaRPr lang="en-US" sz="2400" dirty="0" smtClean="0">
                        <a:effectLst/>
                      </a:endParaRPr>
                    </a:p>
                    <a:p>
                      <a:pPr marL="0" marR="0" algn="ctr">
                        <a:lnSpc>
                          <a:spcPct val="115000"/>
                        </a:lnSpc>
                        <a:spcBef>
                          <a:spcPts val="0"/>
                        </a:spcBef>
                        <a:spcAft>
                          <a:spcPts val="0"/>
                        </a:spcAft>
                      </a:pPr>
                      <a:r>
                        <a:rPr lang="en-US" sz="2400" dirty="0" smtClean="0">
                          <a:effectLst/>
                        </a:rPr>
                        <a:t>0-60</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Score Point 2</a:t>
                      </a:r>
                      <a:endParaRPr lang="en-US" sz="3600" dirty="0">
                        <a:effectLst/>
                      </a:endParaRPr>
                    </a:p>
                    <a:p>
                      <a:pPr marL="0" marR="0" algn="ctr">
                        <a:lnSpc>
                          <a:spcPct val="115000"/>
                        </a:lnSpc>
                        <a:spcBef>
                          <a:spcPts val="0"/>
                        </a:spcBef>
                        <a:spcAft>
                          <a:spcPts val="0"/>
                        </a:spcAft>
                      </a:pPr>
                      <a:r>
                        <a:rPr lang="en-US" sz="2400" dirty="0">
                          <a:effectLst/>
                        </a:rPr>
                        <a:t>BASIC: </a:t>
                      </a:r>
                      <a:endParaRPr lang="en-US" sz="2400" dirty="0" smtClean="0">
                        <a:effectLst/>
                      </a:endParaRPr>
                    </a:p>
                    <a:p>
                      <a:pPr marL="0" marR="0" algn="ctr">
                        <a:lnSpc>
                          <a:spcPct val="115000"/>
                        </a:lnSpc>
                        <a:spcBef>
                          <a:spcPts val="0"/>
                        </a:spcBef>
                        <a:spcAft>
                          <a:spcPts val="0"/>
                        </a:spcAft>
                      </a:pPr>
                      <a:r>
                        <a:rPr lang="en-US" sz="2400" dirty="0" smtClean="0">
                          <a:effectLst/>
                        </a:rPr>
                        <a:t>61-75</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Score Point 3</a:t>
                      </a:r>
                      <a:endParaRPr lang="en-US" sz="3600" dirty="0">
                        <a:effectLst/>
                      </a:endParaRPr>
                    </a:p>
                    <a:p>
                      <a:pPr marL="0" marR="0" algn="ctr">
                        <a:lnSpc>
                          <a:spcPct val="115000"/>
                        </a:lnSpc>
                        <a:spcBef>
                          <a:spcPts val="0"/>
                        </a:spcBef>
                        <a:spcAft>
                          <a:spcPts val="0"/>
                        </a:spcAft>
                      </a:pPr>
                      <a:r>
                        <a:rPr lang="en-US" sz="2400" dirty="0">
                          <a:effectLst/>
                        </a:rPr>
                        <a:t>SATISFACTORY: 76-88</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Score Point 4</a:t>
                      </a:r>
                      <a:endParaRPr lang="en-US" sz="3600" dirty="0">
                        <a:effectLst/>
                      </a:endParaRPr>
                    </a:p>
                    <a:p>
                      <a:pPr marL="0" marR="0" algn="ctr">
                        <a:lnSpc>
                          <a:spcPct val="115000"/>
                        </a:lnSpc>
                        <a:spcBef>
                          <a:spcPts val="0"/>
                        </a:spcBef>
                        <a:spcAft>
                          <a:spcPts val="0"/>
                        </a:spcAft>
                      </a:pPr>
                      <a:r>
                        <a:rPr lang="en-US" sz="2400" dirty="0">
                          <a:effectLst/>
                        </a:rPr>
                        <a:t>ACCOMPLISHED: 89-100</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47696149"/>
              </p:ext>
            </p:extLst>
          </p:nvPr>
        </p:nvGraphicFramePr>
        <p:xfrm>
          <a:off x="3026886" y="4096004"/>
          <a:ext cx="5873274" cy="2430441"/>
        </p:xfrm>
        <a:graphic>
          <a:graphicData uri="http://schemas.openxmlformats.org/drawingml/2006/table">
            <a:tbl>
              <a:tblPr firstRow="1" firstCol="1" bandRow="1">
                <a:tableStyleId>{5C22544A-7EE6-4342-B048-85BDC9FD1C3A}</a:tableStyleId>
              </a:tblPr>
              <a:tblGrid>
                <a:gridCol w="5873274"/>
              </a:tblGrid>
              <a:tr h="747945">
                <a:tc>
                  <a:txBody>
                    <a:bodyPr/>
                    <a:lstStyle/>
                    <a:p>
                      <a:pPr marL="0" marR="0" algn="ctr">
                        <a:lnSpc>
                          <a:spcPct val="115000"/>
                        </a:lnSpc>
                        <a:spcBef>
                          <a:spcPts val="0"/>
                        </a:spcBef>
                        <a:spcAft>
                          <a:spcPts val="0"/>
                        </a:spcAft>
                      </a:pPr>
                      <a:r>
                        <a:rPr lang="en-US" sz="3200" dirty="0" smtClean="0">
                          <a:effectLst/>
                        </a:rPr>
                        <a:t>Organization</a:t>
                      </a:r>
                      <a:r>
                        <a:rPr lang="en-US" sz="4800" baseline="0" dirty="0" smtClean="0">
                          <a:effectLst/>
                        </a:rPr>
                        <a:t> </a:t>
                      </a:r>
                      <a:r>
                        <a:rPr lang="en-US" sz="3200" dirty="0" smtClean="0">
                          <a:effectLst/>
                        </a:rPr>
                        <a:t>Of Ideas</a:t>
                      </a:r>
                      <a:endParaRPr lang="en-US" sz="4800" dirty="0">
                        <a:effectLst/>
                      </a:endParaRPr>
                    </a:p>
                  </a:txBody>
                  <a:tcPr marL="68580" marR="68580" marT="0" marB="0"/>
                </a:tc>
              </a:tr>
              <a:tr h="747945">
                <a:tc>
                  <a:txBody>
                    <a:bodyPr/>
                    <a:lstStyle/>
                    <a:p>
                      <a:pPr marL="0" marR="0" algn="ctr">
                        <a:lnSpc>
                          <a:spcPct val="115000"/>
                        </a:lnSpc>
                        <a:spcBef>
                          <a:spcPts val="0"/>
                        </a:spcBef>
                        <a:spcAft>
                          <a:spcPts val="0"/>
                        </a:spcAft>
                      </a:pPr>
                      <a:r>
                        <a:rPr lang="en-US" sz="3200" dirty="0" smtClean="0">
                          <a:effectLst/>
                        </a:rPr>
                        <a:t>Development</a:t>
                      </a:r>
                      <a:r>
                        <a:rPr lang="en-US" sz="4800" baseline="0" dirty="0" smtClean="0">
                          <a:effectLst/>
                        </a:rPr>
                        <a:t> </a:t>
                      </a:r>
                      <a:r>
                        <a:rPr lang="en-US" sz="3200" dirty="0" smtClean="0">
                          <a:effectLst/>
                        </a:rPr>
                        <a:t>Of </a:t>
                      </a:r>
                      <a:r>
                        <a:rPr lang="en-US" sz="3200" dirty="0">
                          <a:effectLst/>
                        </a:rPr>
                        <a:t>Ideas</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7945">
                <a:tc>
                  <a:txBody>
                    <a:bodyPr/>
                    <a:lstStyle/>
                    <a:p>
                      <a:pPr algn="ctr">
                        <a:lnSpc>
                          <a:spcPct val="107000"/>
                        </a:lnSpc>
                        <a:spcAft>
                          <a:spcPts val="0"/>
                        </a:spcAft>
                      </a:pPr>
                      <a:r>
                        <a:rPr lang="en-US" sz="3200" dirty="0">
                          <a:effectLst/>
                        </a:rPr>
                        <a:t>Language</a:t>
                      </a:r>
                      <a:endParaRPr lang="en-US" sz="48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562621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48879"/>
            <a:ext cx="9720072" cy="1499616"/>
          </a:xfrm>
        </p:spPr>
        <p:txBody>
          <a:bodyPr/>
          <a:lstStyle/>
          <a:p>
            <a:r>
              <a:rPr lang="en-US" dirty="0" smtClean="0"/>
              <a:t>Today’s Goals</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3200" dirty="0" smtClean="0"/>
              <a:t>  Figure out what we do well.</a:t>
            </a:r>
          </a:p>
          <a:p>
            <a:pPr>
              <a:buFont typeface="Arial" panose="020B0604020202020204" pitchFamily="34" charset="0"/>
              <a:buChar char="•"/>
            </a:pPr>
            <a:r>
              <a:rPr lang="en-US" sz="3200" dirty="0" smtClean="0"/>
              <a:t>  Figure out what we did incorrectly.</a:t>
            </a:r>
          </a:p>
          <a:p>
            <a:pPr>
              <a:buFont typeface="Arial" panose="020B0604020202020204" pitchFamily="34" charset="0"/>
              <a:buChar char="•"/>
            </a:pPr>
            <a:r>
              <a:rPr lang="en-US" sz="3200" dirty="0" smtClean="0"/>
              <a:t>  Figure out how to turn our incorrect answers into correct   </a:t>
            </a:r>
          </a:p>
          <a:p>
            <a:pPr marL="0" indent="0">
              <a:buNone/>
            </a:pPr>
            <a:r>
              <a:rPr lang="en-US" sz="3200" dirty="0" smtClean="0"/>
              <a:t>    answers.</a:t>
            </a:r>
          </a:p>
          <a:p>
            <a:pPr marL="0" indent="0">
              <a:buNone/>
            </a:pPr>
            <a:endParaRPr lang="en-US" sz="3200" dirty="0"/>
          </a:p>
          <a:p>
            <a:pPr marL="0" indent="0" algn="ctr">
              <a:buNone/>
            </a:pPr>
            <a:r>
              <a:rPr lang="en-US" sz="3200" b="1" dirty="0" smtClean="0">
                <a:solidFill>
                  <a:schemeClr val="accent1"/>
                </a:solidFill>
              </a:rPr>
              <a:t>Expository Reading/Writing isn’t going away, </a:t>
            </a:r>
          </a:p>
          <a:p>
            <a:pPr marL="0" indent="0" algn="ctr">
              <a:buNone/>
            </a:pPr>
            <a:r>
              <a:rPr lang="en-US" sz="3200" b="1" dirty="0" smtClean="0">
                <a:solidFill>
                  <a:schemeClr val="accent1"/>
                </a:solidFill>
              </a:rPr>
              <a:t>so embrace it!</a:t>
            </a:r>
            <a:endParaRPr lang="en-US" sz="3200" b="1" dirty="0">
              <a:solidFill>
                <a:schemeClr val="accent1"/>
              </a:solidFill>
            </a:endParaRPr>
          </a:p>
        </p:txBody>
      </p:sp>
    </p:spTree>
    <p:extLst>
      <p:ext uri="{BB962C8B-B14F-4D97-AF65-F5344CB8AC3E}">
        <p14:creationId xmlns:p14="http://schemas.microsoft.com/office/powerpoint/2010/main" val="147049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08698"/>
            <a:ext cx="9720072" cy="1499616"/>
          </a:xfrm>
        </p:spPr>
        <p:txBody>
          <a:bodyPr/>
          <a:lstStyle/>
          <a:p>
            <a:pPr algn="ctr"/>
            <a:r>
              <a:rPr lang="en-US" u="sng" dirty="0" smtClean="0"/>
              <a:t>Unit 2 Test b corrections</a:t>
            </a:r>
            <a:endParaRPr lang="en-US" u="sng" dirty="0"/>
          </a:p>
        </p:txBody>
      </p:sp>
      <p:sp>
        <p:nvSpPr>
          <p:cNvPr id="3" name="Content Placeholder 2"/>
          <p:cNvSpPr>
            <a:spLocks noGrp="1"/>
          </p:cNvSpPr>
          <p:nvPr>
            <p:ph idx="1"/>
          </p:nvPr>
        </p:nvSpPr>
        <p:spPr>
          <a:xfrm>
            <a:off x="1024128" y="3361385"/>
            <a:ext cx="9720073" cy="1558345"/>
          </a:xfrm>
        </p:spPr>
        <p:txBody>
          <a:bodyPr>
            <a:normAutofit/>
          </a:bodyPr>
          <a:lstStyle/>
          <a:p>
            <a:pPr algn="ctr"/>
            <a:r>
              <a:rPr lang="en-US" sz="3600" dirty="0" smtClean="0"/>
              <a:t>In your notebook, turn to a new page:</a:t>
            </a:r>
          </a:p>
          <a:p>
            <a:pPr algn="ctr"/>
            <a:r>
              <a:rPr lang="en-US" sz="3600" dirty="0" smtClean="0"/>
              <a:t>Title it “</a:t>
            </a:r>
            <a:r>
              <a:rPr lang="en-US" sz="3600" u="sng" dirty="0"/>
              <a:t>Unit 2 Test </a:t>
            </a:r>
            <a:r>
              <a:rPr lang="en-US" sz="3600" u="sng" dirty="0" smtClean="0"/>
              <a:t>B</a:t>
            </a:r>
            <a:r>
              <a:rPr lang="en-US" sz="3600" u="sng" dirty="0"/>
              <a:t> </a:t>
            </a:r>
            <a:r>
              <a:rPr lang="en-US" sz="3600" u="sng" dirty="0" smtClean="0"/>
              <a:t>Corrections.”</a:t>
            </a:r>
            <a:endParaRPr lang="en-US" sz="3600" dirty="0"/>
          </a:p>
        </p:txBody>
      </p:sp>
    </p:spTree>
    <p:extLst>
      <p:ext uri="{BB962C8B-B14F-4D97-AF65-F5344CB8AC3E}">
        <p14:creationId xmlns:p14="http://schemas.microsoft.com/office/powerpoint/2010/main" val="1182156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Answer: </a:t>
            </a:r>
            <a:r>
              <a:rPr lang="en-US" dirty="0" smtClean="0">
                <a:solidFill>
                  <a:srgbClr val="7030A0"/>
                </a:solidFill>
              </a:rPr>
              <a:t>READ THE DIRECTIONS</a:t>
            </a:r>
            <a:endParaRPr lang="en-US" dirty="0">
              <a:solidFill>
                <a:srgbClr val="7030A0"/>
              </a:solidFill>
            </a:endParaRPr>
          </a:p>
        </p:txBody>
      </p:sp>
      <p:sp>
        <p:nvSpPr>
          <p:cNvPr id="3" name="Content Placeholder 2"/>
          <p:cNvSpPr>
            <a:spLocks noGrp="1"/>
          </p:cNvSpPr>
          <p:nvPr>
            <p:ph idx="1"/>
          </p:nvPr>
        </p:nvSpPr>
        <p:spPr>
          <a:xfrm>
            <a:off x="1024128" y="2428240"/>
            <a:ext cx="9720073" cy="822960"/>
          </a:xfrm>
        </p:spPr>
        <p:txBody>
          <a:bodyPr>
            <a:normAutofit/>
          </a:bodyPr>
          <a:lstStyle/>
          <a:p>
            <a:r>
              <a:rPr lang="en-US" sz="2400" b="1" u="sng" dirty="0"/>
              <a:t>Directions</a:t>
            </a:r>
            <a:r>
              <a:rPr lang="en-US" sz="2400" b="1" dirty="0"/>
              <a:t>: Answer the following questions using 2-3 complete sentences. You do NOT have to use ACE. </a:t>
            </a:r>
          </a:p>
        </p:txBody>
      </p:sp>
      <p:sp>
        <p:nvSpPr>
          <p:cNvPr id="5" name="Content Placeholder 2"/>
          <p:cNvSpPr txBox="1">
            <a:spLocks/>
          </p:cNvSpPr>
          <p:nvPr/>
        </p:nvSpPr>
        <p:spPr>
          <a:xfrm>
            <a:off x="1024128" y="3736848"/>
            <a:ext cx="4624831" cy="174752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2400" b="1" dirty="0" smtClean="0">
                <a:solidFill>
                  <a:schemeClr val="accent5"/>
                </a:solidFill>
              </a:rPr>
              <a:t>S.F. = sentence fragment</a:t>
            </a:r>
          </a:p>
          <a:p>
            <a:r>
              <a:rPr lang="en-US" sz="2400" b="1" dirty="0" smtClean="0">
                <a:solidFill>
                  <a:schemeClr val="accent5"/>
                </a:solidFill>
              </a:rPr>
              <a:t>C.S. = complete sentence needed</a:t>
            </a:r>
          </a:p>
          <a:p>
            <a:r>
              <a:rPr lang="en-US" sz="2400" b="1" dirty="0" smtClean="0">
                <a:solidFill>
                  <a:schemeClr val="accent5"/>
                </a:solidFill>
              </a:rPr>
              <a:t>R.O. = run on sentence</a:t>
            </a:r>
          </a:p>
        </p:txBody>
      </p:sp>
      <p:sp>
        <p:nvSpPr>
          <p:cNvPr id="6" name="Content Placeholder 2"/>
          <p:cNvSpPr txBox="1">
            <a:spLocks/>
          </p:cNvSpPr>
          <p:nvPr/>
        </p:nvSpPr>
        <p:spPr>
          <a:xfrm>
            <a:off x="6952489" y="3673855"/>
            <a:ext cx="4624831" cy="2005727"/>
          </a:xfrm>
          <a:prstGeom prst="rect">
            <a:avLst/>
          </a:prstGeom>
          <a:ln>
            <a:solidFill>
              <a:schemeClr val="tx2"/>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ctr"/>
            <a:r>
              <a:rPr lang="en-US" sz="2400" b="1" dirty="0" smtClean="0">
                <a:solidFill>
                  <a:schemeClr val="tx2"/>
                </a:solidFill>
              </a:rPr>
              <a:t>No punctuation? Really?</a:t>
            </a:r>
          </a:p>
          <a:p>
            <a:pPr algn="ctr"/>
            <a:r>
              <a:rPr lang="en-US" sz="3600" b="1" dirty="0" smtClean="0">
                <a:solidFill>
                  <a:schemeClr val="accent2"/>
                </a:solidFill>
              </a:rPr>
              <a:t>Total laziness. </a:t>
            </a:r>
          </a:p>
          <a:p>
            <a:pPr algn="ctr"/>
            <a:r>
              <a:rPr lang="en-US" sz="2400" b="1" dirty="0" smtClean="0">
                <a:solidFill>
                  <a:schemeClr val="tx2"/>
                </a:solidFill>
              </a:rPr>
              <a:t>No capital letter at the beginning of a sentence</a:t>
            </a:r>
            <a:r>
              <a:rPr lang="en-US" sz="2400" b="1" dirty="0">
                <a:solidFill>
                  <a:schemeClr val="tx2"/>
                </a:solidFill>
              </a:rPr>
              <a:t>?</a:t>
            </a:r>
            <a:endParaRPr lang="en-US" sz="2400" b="1" dirty="0" smtClean="0">
              <a:solidFill>
                <a:schemeClr val="tx2"/>
              </a:solidFill>
            </a:endParaRPr>
          </a:p>
        </p:txBody>
      </p:sp>
    </p:spTree>
    <p:extLst>
      <p:ext uri="{BB962C8B-B14F-4D97-AF65-F5344CB8AC3E}">
        <p14:creationId xmlns:p14="http://schemas.microsoft.com/office/powerpoint/2010/main" val="302943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Answer</a:t>
            </a:r>
            <a:endParaRPr lang="en-US" dirty="0"/>
          </a:p>
        </p:txBody>
      </p:sp>
      <p:sp>
        <p:nvSpPr>
          <p:cNvPr id="3" name="Content Placeholder 2"/>
          <p:cNvSpPr>
            <a:spLocks noGrp="1"/>
          </p:cNvSpPr>
          <p:nvPr>
            <p:ph idx="1"/>
          </p:nvPr>
        </p:nvSpPr>
        <p:spPr>
          <a:xfrm>
            <a:off x="1024128" y="2428240"/>
            <a:ext cx="9720073" cy="822960"/>
          </a:xfrm>
        </p:spPr>
        <p:txBody>
          <a:bodyPr>
            <a:normAutofit/>
          </a:bodyPr>
          <a:lstStyle/>
          <a:p>
            <a:r>
              <a:rPr lang="en-US" sz="2400" b="1" u="sng" dirty="0"/>
              <a:t>Directions</a:t>
            </a:r>
            <a:r>
              <a:rPr lang="en-US" sz="2400" b="1" dirty="0"/>
              <a:t>: Answer the following questions using 2-3 complete sentences. You do NOT have to use ACE. </a:t>
            </a:r>
          </a:p>
        </p:txBody>
      </p:sp>
      <p:sp>
        <p:nvSpPr>
          <p:cNvPr id="4" name="Content Placeholder 2"/>
          <p:cNvSpPr txBox="1">
            <a:spLocks/>
          </p:cNvSpPr>
          <p:nvPr/>
        </p:nvSpPr>
        <p:spPr>
          <a:xfrm>
            <a:off x="857503" y="3594608"/>
            <a:ext cx="10053321" cy="1018032"/>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3600" b="1" dirty="0" smtClean="0">
                <a:solidFill>
                  <a:srgbClr val="7030A0"/>
                </a:solidFill>
              </a:rPr>
              <a:t>16. What </a:t>
            </a:r>
            <a:r>
              <a:rPr lang="en-US" sz="3600" b="1" dirty="0">
                <a:solidFill>
                  <a:srgbClr val="7030A0"/>
                </a:solidFill>
              </a:rPr>
              <a:t>does tone show you about the author? </a:t>
            </a:r>
          </a:p>
        </p:txBody>
      </p:sp>
    </p:spTree>
    <p:extLst>
      <p:ext uri="{BB962C8B-B14F-4D97-AF65-F5344CB8AC3E}">
        <p14:creationId xmlns:p14="http://schemas.microsoft.com/office/powerpoint/2010/main" val="647105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TESt</a:t>
            </a:r>
            <a:r>
              <a:rPr lang="en-US" dirty="0" smtClean="0"/>
              <a:t> tip</a:t>
            </a:r>
            <a:endParaRPr lang="en-US" dirty="0"/>
          </a:p>
        </p:txBody>
      </p:sp>
      <p:sp>
        <p:nvSpPr>
          <p:cNvPr id="3" name="Content Placeholder 2"/>
          <p:cNvSpPr>
            <a:spLocks noGrp="1"/>
          </p:cNvSpPr>
          <p:nvPr>
            <p:ph idx="1"/>
          </p:nvPr>
        </p:nvSpPr>
        <p:spPr>
          <a:xfrm>
            <a:off x="1024127" y="2468880"/>
            <a:ext cx="9720073" cy="4023360"/>
          </a:xfrm>
        </p:spPr>
        <p:txBody>
          <a:bodyPr>
            <a:normAutofit lnSpcReduction="10000"/>
          </a:bodyPr>
          <a:lstStyle/>
          <a:p>
            <a:r>
              <a:rPr lang="en-US" sz="4800" u="sng" dirty="0" smtClean="0">
                <a:solidFill>
                  <a:srgbClr val="7030A0"/>
                </a:solidFill>
              </a:rPr>
              <a:t>Fill up the lines given to you. </a:t>
            </a:r>
          </a:p>
          <a:p>
            <a:endParaRPr lang="en-US" sz="3600" dirty="0"/>
          </a:p>
          <a:p>
            <a:r>
              <a:rPr lang="en-US" sz="3600" b="1" dirty="0" smtClean="0"/>
              <a:t>Complete answers: </a:t>
            </a:r>
          </a:p>
          <a:p>
            <a:pPr>
              <a:buFont typeface="Arial" panose="020B0604020202020204" pitchFamily="34" charset="0"/>
              <a:buChar char="•"/>
            </a:pPr>
            <a:r>
              <a:rPr lang="en-US" sz="3600" dirty="0" smtClean="0"/>
              <a:t> Restate question</a:t>
            </a:r>
          </a:p>
          <a:p>
            <a:pPr>
              <a:buFont typeface="Arial" panose="020B0604020202020204" pitchFamily="34" charset="0"/>
              <a:buChar char="•"/>
            </a:pPr>
            <a:r>
              <a:rPr lang="en-US" sz="3600" dirty="0"/>
              <a:t> </a:t>
            </a:r>
            <a:r>
              <a:rPr lang="en-US" sz="3600" dirty="0" smtClean="0"/>
              <a:t>Define terms</a:t>
            </a:r>
          </a:p>
          <a:p>
            <a:pPr>
              <a:buFont typeface="Arial" panose="020B0604020202020204" pitchFamily="34" charset="0"/>
              <a:buChar char="•"/>
            </a:pPr>
            <a:r>
              <a:rPr lang="en-US" sz="3600" dirty="0" smtClean="0"/>
              <a:t> Explain </a:t>
            </a:r>
            <a:r>
              <a:rPr lang="en-US" sz="3600" dirty="0"/>
              <a:t>significance.</a:t>
            </a:r>
          </a:p>
        </p:txBody>
      </p:sp>
    </p:spTree>
    <p:extLst>
      <p:ext uri="{BB962C8B-B14F-4D97-AF65-F5344CB8AC3E}">
        <p14:creationId xmlns:p14="http://schemas.microsoft.com/office/powerpoint/2010/main" val="4106889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Answer</a:t>
            </a:r>
            <a:endParaRPr lang="en-US" dirty="0"/>
          </a:p>
        </p:txBody>
      </p:sp>
      <p:sp>
        <p:nvSpPr>
          <p:cNvPr id="3" name="Content Placeholder 2"/>
          <p:cNvSpPr>
            <a:spLocks noGrp="1"/>
          </p:cNvSpPr>
          <p:nvPr>
            <p:ph idx="1"/>
          </p:nvPr>
        </p:nvSpPr>
        <p:spPr>
          <a:xfrm>
            <a:off x="617728" y="2506472"/>
            <a:ext cx="9720073" cy="822960"/>
          </a:xfrm>
        </p:spPr>
        <p:txBody>
          <a:bodyPr>
            <a:normAutofit/>
          </a:bodyPr>
          <a:lstStyle/>
          <a:p>
            <a:r>
              <a:rPr lang="en-US" sz="2400" b="1" u="sng" dirty="0"/>
              <a:t>Directions</a:t>
            </a:r>
            <a:r>
              <a:rPr lang="en-US" sz="2400" b="1" dirty="0"/>
              <a:t>: Answer the following questions using 2-3 complete sentences. You do NOT have to use ACE. </a:t>
            </a:r>
          </a:p>
        </p:txBody>
      </p:sp>
      <p:sp>
        <p:nvSpPr>
          <p:cNvPr id="4" name="Content Placeholder 2"/>
          <p:cNvSpPr txBox="1">
            <a:spLocks/>
          </p:cNvSpPr>
          <p:nvPr/>
        </p:nvSpPr>
        <p:spPr>
          <a:xfrm>
            <a:off x="617728" y="3505200"/>
            <a:ext cx="10053321" cy="1018032"/>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3600" b="1" dirty="0" smtClean="0">
                <a:solidFill>
                  <a:srgbClr val="7030A0"/>
                </a:solidFill>
              </a:rPr>
              <a:t>16. What does tone show you about </a:t>
            </a:r>
          </a:p>
          <a:p>
            <a:r>
              <a:rPr lang="en-US" sz="3600" b="1" dirty="0" smtClean="0">
                <a:solidFill>
                  <a:srgbClr val="7030A0"/>
                </a:solidFill>
              </a:rPr>
              <a:t>      the author?</a:t>
            </a:r>
            <a:endParaRPr lang="en-US" sz="3600" b="1" dirty="0">
              <a:solidFill>
                <a:srgbClr val="7030A0"/>
              </a:solidFill>
            </a:endParaRPr>
          </a:p>
        </p:txBody>
      </p:sp>
      <p:sp>
        <p:nvSpPr>
          <p:cNvPr id="5" name="Content Placeholder 2"/>
          <p:cNvSpPr txBox="1">
            <a:spLocks/>
          </p:cNvSpPr>
          <p:nvPr/>
        </p:nvSpPr>
        <p:spPr>
          <a:xfrm>
            <a:off x="7811007" y="3899408"/>
            <a:ext cx="4177793" cy="2684272"/>
          </a:xfrm>
          <a:prstGeom prst="rect">
            <a:avLst/>
          </a:prstGeom>
          <a:ln>
            <a:solidFill>
              <a:schemeClr val="accent2"/>
            </a:solidFill>
          </a:ln>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3600" b="1" dirty="0" smtClean="0"/>
              <a:t>Complete answers: </a:t>
            </a:r>
          </a:p>
          <a:p>
            <a:pPr>
              <a:buFont typeface="Arial" panose="020B0604020202020204" pitchFamily="34" charset="0"/>
              <a:buChar char="•"/>
            </a:pPr>
            <a:r>
              <a:rPr lang="en-US" sz="3600" dirty="0" smtClean="0"/>
              <a:t> Restate question</a:t>
            </a:r>
          </a:p>
          <a:p>
            <a:pPr>
              <a:buFont typeface="Arial" panose="020B0604020202020204" pitchFamily="34" charset="0"/>
              <a:buChar char="•"/>
            </a:pPr>
            <a:r>
              <a:rPr lang="en-US" sz="3600" dirty="0" smtClean="0"/>
              <a:t> Define terms</a:t>
            </a:r>
          </a:p>
          <a:p>
            <a:pPr>
              <a:buFont typeface="Arial" panose="020B0604020202020204" pitchFamily="34" charset="0"/>
              <a:buChar char="•"/>
            </a:pPr>
            <a:r>
              <a:rPr lang="en-US" sz="3600" dirty="0" smtClean="0"/>
              <a:t> Explain significance.</a:t>
            </a:r>
            <a:endParaRPr lang="en-US" sz="3600" dirty="0"/>
          </a:p>
        </p:txBody>
      </p:sp>
    </p:spTree>
    <p:extLst>
      <p:ext uri="{BB962C8B-B14F-4D97-AF65-F5344CB8AC3E}">
        <p14:creationId xmlns:p14="http://schemas.microsoft.com/office/powerpoint/2010/main" val="3017452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try again</a:t>
            </a:r>
            <a:endParaRPr lang="en-US" dirty="0"/>
          </a:p>
        </p:txBody>
      </p:sp>
      <p:sp>
        <p:nvSpPr>
          <p:cNvPr id="3" name="Content Placeholder 2"/>
          <p:cNvSpPr>
            <a:spLocks noGrp="1"/>
          </p:cNvSpPr>
          <p:nvPr>
            <p:ph idx="1"/>
          </p:nvPr>
        </p:nvSpPr>
        <p:spPr>
          <a:xfrm>
            <a:off x="1024128" y="2865120"/>
            <a:ext cx="9720073" cy="2247793"/>
          </a:xfrm>
        </p:spPr>
        <p:txBody>
          <a:bodyPr>
            <a:noAutofit/>
          </a:bodyPr>
          <a:lstStyle/>
          <a:p>
            <a:pPr marL="0" indent="0">
              <a:buNone/>
            </a:pPr>
            <a:r>
              <a:rPr lang="en-US" sz="2800" dirty="0" smtClean="0"/>
              <a:t>TRY, TRY AGAIN </a:t>
            </a:r>
          </a:p>
          <a:p>
            <a:pPr>
              <a:buFont typeface="Arial" panose="020B0604020202020204" pitchFamily="34" charset="0"/>
              <a:buChar char="•"/>
            </a:pPr>
            <a:r>
              <a:rPr lang="en-US" sz="2800" dirty="0" smtClean="0"/>
              <a:t>Redo Question 16 </a:t>
            </a:r>
          </a:p>
          <a:p>
            <a:pPr>
              <a:buFont typeface="Arial" panose="020B0604020202020204" pitchFamily="34" charset="0"/>
              <a:buChar char="•"/>
            </a:pPr>
            <a:r>
              <a:rPr lang="en-US" sz="2800" dirty="0" smtClean="0"/>
              <a:t>On your paper, write the question number.</a:t>
            </a:r>
          </a:p>
          <a:p>
            <a:pPr>
              <a:buFont typeface="Arial" panose="020B0604020202020204" pitchFamily="34" charset="0"/>
              <a:buChar char="•"/>
            </a:pPr>
            <a:r>
              <a:rPr lang="en-US" sz="2800" dirty="0" smtClean="0"/>
              <a:t> Answer the question by giving a complete and thorough response.</a:t>
            </a:r>
            <a:endParaRPr lang="en-US" sz="2800" dirty="0"/>
          </a:p>
        </p:txBody>
      </p:sp>
    </p:spTree>
    <p:extLst>
      <p:ext uri="{BB962C8B-B14F-4D97-AF65-F5344CB8AC3E}">
        <p14:creationId xmlns:p14="http://schemas.microsoft.com/office/powerpoint/2010/main" val="42923856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3277</TotalTime>
  <Words>1239</Words>
  <Application>Microsoft Office PowerPoint</Application>
  <PresentationFormat>Widescreen</PresentationFormat>
  <Paragraphs>178</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Times New Roman</vt:lpstr>
      <vt:lpstr>Tw Cen MT</vt:lpstr>
      <vt:lpstr>Tw Cen MT Condensed</vt:lpstr>
      <vt:lpstr>Wingdings</vt:lpstr>
      <vt:lpstr>Wingdings 3</vt:lpstr>
      <vt:lpstr>Integral</vt:lpstr>
      <vt:lpstr>Quick Write</vt:lpstr>
      <vt:lpstr>UNIT 2 TEST: Remediation Day</vt:lpstr>
      <vt:lpstr>Today’s Goals</vt:lpstr>
      <vt:lpstr>Unit 2 Test b corrections</vt:lpstr>
      <vt:lpstr>Quick Answer: READ THE DIRECTIONS</vt:lpstr>
      <vt:lpstr>Quick Answer</vt:lpstr>
      <vt:lpstr>TESt tip</vt:lpstr>
      <vt:lpstr>Quick Answer</vt:lpstr>
      <vt:lpstr>Try, try again</vt:lpstr>
      <vt:lpstr>Quick Answer</vt:lpstr>
      <vt:lpstr>Quick Answer</vt:lpstr>
      <vt:lpstr>Read &amp; analyze</vt:lpstr>
      <vt:lpstr>before you read…</vt:lpstr>
      <vt:lpstr>As you read…</vt:lpstr>
      <vt:lpstr>after you read…</vt:lpstr>
      <vt:lpstr>ACE Questions </vt:lpstr>
      <vt:lpstr>Ace checklist</vt:lpstr>
      <vt:lpstr>Other Ace tips</vt:lpstr>
      <vt:lpstr>#19 Sample: What do you think?</vt:lpstr>
      <vt:lpstr>REdo</vt:lpstr>
      <vt:lpstr>Ace question</vt:lpstr>
      <vt:lpstr>#20 Sample: What do you think?</vt:lpstr>
      <vt:lpstr>essay</vt:lpstr>
      <vt:lpstr>Common errors</vt:lpstr>
      <vt:lpstr>Common errors</vt:lpstr>
      <vt:lpstr>Scoring rubric</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Write</dc:title>
  <dc:creator>Weber, Jessica L</dc:creator>
  <cp:lastModifiedBy>Weber, Jessica L</cp:lastModifiedBy>
  <cp:revision>19</cp:revision>
  <dcterms:created xsi:type="dcterms:W3CDTF">2013-11-11T02:48:51Z</dcterms:created>
  <dcterms:modified xsi:type="dcterms:W3CDTF">2013-11-21T00:07:53Z</dcterms:modified>
</cp:coreProperties>
</file>